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31"/>
  </p:notesMasterIdLst>
  <p:sldIdLst>
    <p:sldId id="513" r:id="rId2"/>
    <p:sldId id="730" r:id="rId3"/>
    <p:sldId id="747" r:id="rId4"/>
    <p:sldId id="763" r:id="rId5"/>
    <p:sldId id="735" r:id="rId6"/>
    <p:sldId id="736" r:id="rId7"/>
    <p:sldId id="745" r:id="rId8"/>
    <p:sldId id="777" r:id="rId9"/>
    <p:sldId id="758" r:id="rId10"/>
    <p:sldId id="760" r:id="rId11"/>
    <p:sldId id="759" r:id="rId12"/>
    <p:sldId id="628" r:id="rId13"/>
    <p:sldId id="852" r:id="rId14"/>
    <p:sldId id="853" r:id="rId15"/>
    <p:sldId id="854" r:id="rId16"/>
    <p:sldId id="855" r:id="rId17"/>
    <p:sldId id="856" r:id="rId18"/>
    <p:sldId id="857" r:id="rId19"/>
    <p:sldId id="858" r:id="rId20"/>
    <p:sldId id="859" r:id="rId21"/>
    <p:sldId id="860" r:id="rId22"/>
    <p:sldId id="861" r:id="rId23"/>
    <p:sldId id="862" r:id="rId24"/>
    <p:sldId id="863" r:id="rId25"/>
    <p:sldId id="864" r:id="rId26"/>
    <p:sldId id="771" r:id="rId27"/>
    <p:sldId id="630" r:id="rId28"/>
    <p:sldId id="865" r:id="rId29"/>
    <p:sldId id="291" r:id="rId30"/>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cmAuthor>
  <p:cmAuthor id="2" name="Bob Vachon" initials="BV" lastIdx="24"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a:srgbClr val="0000CC"/>
    <a:srgbClr val="000099"/>
    <a:srgbClr val="CC99FF"/>
    <a:srgbClr val="CCC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0399" autoAdjust="0"/>
    <p:restoredTop sz="83000" autoAdjust="0"/>
  </p:normalViewPr>
  <p:slideViewPr>
    <p:cSldViewPr snapToGrid="0" showGuides="1">
      <p:cViewPr varScale="1">
        <p:scale>
          <a:sx n="147" d="100"/>
          <a:sy n="147" d="100"/>
        </p:scale>
        <p:origin x="-1242" y="-96"/>
      </p:cViewPr>
      <p:guideLst>
        <p:guide orient="horz" pos="1620"/>
        <p:guide pos="336"/>
      </p:guideLst>
    </p:cSldViewPr>
  </p:slideViewPr>
  <p:notesTextViewPr>
    <p:cViewPr>
      <p:scale>
        <a:sx n="1" d="1"/>
        <a:sy n="1" d="1"/>
      </p:scale>
      <p:origin x="0" y="0"/>
    </p:cViewPr>
  </p:notesTextViewPr>
  <p:sorterViewPr>
    <p:cViewPr>
      <p:scale>
        <a:sx n="111" d="100"/>
        <a:sy n="111" d="100"/>
      </p:scale>
      <p:origin x="0" y="-5120"/>
    </p:cViewPr>
  </p:sorterViewPr>
  <p:notesViewPr>
    <p:cSldViewPr snapToGrid="0">
      <p:cViewPr varScale="1">
        <p:scale>
          <a:sx n="83" d="100"/>
          <a:sy n="83" d="100"/>
        </p:scale>
        <p:origin x="-382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pPr/>
              <a:t>11/26/2018</a:t>
            </a:fld>
            <a:endParaRPr lang="es-E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pPr/>
              <a:t>‹#›</a:t>
            </a:fld>
            <a:endParaRPr lang="es-ES" dirty="0"/>
          </a:p>
        </p:txBody>
      </p:sp>
    </p:spTree>
    <p:extLst>
      <p:ext uri="{BB962C8B-B14F-4D97-AF65-F5344CB8AC3E}">
        <p14:creationId xmlns:p14="http://schemas.microsoft.com/office/powerpoint/2010/main" xmlns=""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b="0" dirty="0"/>
              <a:t>Cisco Networking Academy Program</a:t>
            </a:r>
          </a:p>
          <a:p>
            <a:pPr>
              <a:buFontTx/>
              <a:buNone/>
            </a:pPr>
            <a:r>
              <a:rPr lang="es-ES" b="0" dirty="0"/>
              <a:t>Introducción a Internet de las cosas v. 2.0</a:t>
            </a:r>
          </a:p>
          <a:p>
            <a:pPr>
              <a:buFontTx/>
              <a:buNone/>
            </a:pPr>
            <a:r>
              <a:rPr lang="es-ES" sz="1200" b="0" dirty="0"/>
              <a:t>Capítulo 3: todo genera datos</a:t>
            </a:r>
            <a:endParaRPr lang="es-E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1</a:t>
            </a:fld>
            <a:endParaRPr lang="es-ES" dirty="0"/>
          </a:p>
        </p:txBody>
      </p:sp>
    </p:spTree>
    <p:extLst>
      <p:ext uri="{BB962C8B-B14F-4D97-AF65-F5344CB8AC3E}">
        <p14:creationId xmlns:p14="http://schemas.microsoft.com/office/powerpoint/2010/main" xmlns=""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10</a:t>
            </a:fld>
            <a:endParaRPr lang="es-E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buFontTx/>
              <a:buNone/>
            </a:pPr>
            <a:r>
              <a:rPr lang="es-ES" b="0" dirty="0"/>
              <a:t>Cisco Networking Academy Program</a:t>
            </a:r>
          </a:p>
          <a:p>
            <a:pPr>
              <a:buFontTx/>
              <a:buNone/>
            </a:pPr>
            <a:r>
              <a:rPr lang="es-ES" b="0" dirty="0"/>
              <a:t>Introducción al Internet de las Cosas</a:t>
            </a:r>
          </a:p>
          <a:p>
            <a:pPr>
              <a:buFontTx/>
              <a:buNone/>
            </a:pPr>
            <a:r>
              <a:rPr lang="es-ES" b="0" dirty="0"/>
              <a:t>Capítulo 1: todo está conectado</a:t>
            </a:r>
          </a:p>
          <a:p>
            <a:endParaRPr lang="es-ES" dirty="0"/>
          </a:p>
        </p:txBody>
      </p:sp>
    </p:spTree>
    <p:extLst>
      <p:ext uri="{BB962C8B-B14F-4D97-AF65-F5344CB8AC3E}">
        <p14:creationId xmlns:p14="http://schemas.microsoft.com/office/powerpoint/2010/main" xmlns="" val="1024752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sz="1200" b="0" dirty="0"/>
              <a:t>3</a:t>
            </a:r>
            <a:r>
              <a:rPr lang="es-ES" smtClean="0"/>
              <a:t> Todo genera datos</a:t>
            </a:r>
            <a:endParaRPr lang="es-ES" b="0" dirty="0"/>
          </a:p>
          <a:p>
            <a:pPr>
              <a:buFontTx/>
              <a:buNone/>
            </a:pPr>
            <a:r>
              <a:rPr lang="es-ES" sz="1200" b="0" dirty="0"/>
              <a:t>3.1 – </a:t>
            </a:r>
            <a:r>
              <a:rPr lang="es-ES" smtClean="0"/>
              <a:t>Datos masivos</a:t>
            </a:r>
            <a:endParaRPr lang="es-E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11</a:t>
            </a:fld>
            <a:endParaRPr lang="es-ES" dirty="0"/>
          </a:p>
        </p:txBody>
      </p:sp>
    </p:spTree>
    <p:extLst>
      <p:ext uri="{BB962C8B-B14F-4D97-AF65-F5344CB8AC3E}">
        <p14:creationId xmlns:p14="http://schemas.microsoft.com/office/powerpoint/2010/main" xmlns="" val="625529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12</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3.1 Datos masivos</a:t>
            </a:r>
          </a:p>
          <a:p>
            <a:pPr>
              <a:lnSpc>
                <a:spcPct val="80000"/>
              </a:lnSpc>
              <a:buFontTx/>
              <a:buNone/>
            </a:pPr>
            <a:r>
              <a:rPr lang="es-ES" dirty="0">
                <a:latin typeface="Arial" charset="0"/>
              </a:rPr>
              <a:t>3.1.1 ¿Qué son los datos masivos o Big Data?</a:t>
            </a:r>
          </a:p>
          <a:p>
            <a:pPr>
              <a:lnSpc>
                <a:spcPct val="80000"/>
              </a:lnSpc>
              <a:buFontTx/>
              <a:buNone/>
            </a:pPr>
            <a:r>
              <a:rPr lang="es-ES" dirty="0">
                <a:latin typeface="Arial" charset="0"/>
              </a:rPr>
              <a:t>3.1.1.1 – ¿Qué son los datos masivos o Big Data?</a:t>
            </a:r>
          </a:p>
          <a:p>
            <a:pPr>
              <a:lnSpc>
                <a:spcPct val="80000"/>
              </a:lnSpc>
              <a:buFontTx/>
              <a:buNone/>
            </a:pPr>
            <a:endParaRPr lang="es-ES" dirty="0"/>
          </a:p>
        </p:txBody>
      </p:sp>
    </p:spTree>
    <p:extLst>
      <p:ext uri="{BB962C8B-B14F-4D97-AF65-F5344CB8AC3E}">
        <p14:creationId xmlns:p14="http://schemas.microsoft.com/office/powerpoint/2010/main" xmlns="" val="3525190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13</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3.1 Datos masivos</a:t>
            </a:r>
          </a:p>
          <a:p>
            <a:pPr>
              <a:lnSpc>
                <a:spcPct val="80000"/>
              </a:lnSpc>
              <a:buFontTx/>
              <a:buNone/>
            </a:pPr>
            <a:r>
              <a:rPr lang="es-ES" dirty="0">
                <a:latin typeface="Arial" charset="0"/>
              </a:rPr>
              <a:t>3.1.1 ¿Qué son los datos masivos o Big Data?</a:t>
            </a:r>
          </a:p>
          <a:p>
            <a:pPr>
              <a:lnSpc>
                <a:spcPct val="80000"/>
              </a:lnSpc>
              <a:buFontTx/>
              <a:buNone/>
            </a:pPr>
            <a:r>
              <a:rPr lang="es-ES" dirty="0">
                <a:latin typeface="Arial" charset="0"/>
              </a:rPr>
              <a:t>3.1.1.2 – ¿La empresa genera datos masivos?</a:t>
            </a:r>
          </a:p>
          <a:p>
            <a:pPr>
              <a:lnSpc>
                <a:spcPct val="80000"/>
              </a:lnSpc>
              <a:buFontTx/>
              <a:buNone/>
            </a:pPr>
            <a:r>
              <a:rPr lang="es-ES" smtClean="0"/>
              <a:t>3.1.1.3 Actividad Volumen/velocidad y variedad</a:t>
            </a:r>
          </a:p>
        </p:txBody>
      </p:sp>
    </p:spTree>
    <p:extLst>
      <p:ext uri="{BB962C8B-B14F-4D97-AF65-F5344CB8AC3E}">
        <p14:creationId xmlns:p14="http://schemas.microsoft.com/office/powerpoint/2010/main" xmlns="" val="14596668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14</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3.1 Datos masivos</a:t>
            </a:r>
          </a:p>
          <a:p>
            <a:pPr>
              <a:lnSpc>
                <a:spcPct val="80000"/>
              </a:lnSpc>
              <a:buFontTx/>
              <a:buNone/>
            </a:pPr>
            <a:r>
              <a:rPr lang="es-ES" dirty="0">
                <a:latin typeface="Arial" charset="0"/>
              </a:rPr>
              <a:t>3.1.1 ¿Qué son los datos masivos o Big Data?</a:t>
            </a:r>
          </a:p>
          <a:p>
            <a:pPr>
              <a:lnSpc>
                <a:spcPct val="80000"/>
              </a:lnSpc>
              <a:buFontTx/>
              <a:buNone/>
            </a:pPr>
            <a:r>
              <a:rPr lang="es-ES" dirty="0">
                <a:latin typeface="Arial" charset="0"/>
              </a:rPr>
              <a:t>3.1.1.4 – Grandes conjuntos de datos</a:t>
            </a:r>
            <a:endParaRPr lang="es-ES" dirty="0"/>
          </a:p>
        </p:txBody>
      </p:sp>
    </p:spTree>
    <p:extLst>
      <p:ext uri="{BB962C8B-B14F-4D97-AF65-F5344CB8AC3E}">
        <p14:creationId xmlns:p14="http://schemas.microsoft.com/office/powerpoint/2010/main" xmlns="" val="3788839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15</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3.1 Datos masivos</a:t>
            </a:r>
          </a:p>
          <a:p>
            <a:pPr>
              <a:lnSpc>
                <a:spcPct val="80000"/>
              </a:lnSpc>
              <a:buFontTx/>
              <a:buNone/>
            </a:pPr>
            <a:r>
              <a:rPr lang="es-ES" dirty="0">
                <a:latin typeface="Arial" charset="0"/>
              </a:rPr>
              <a:t>3.1.1 ¿Qué son los datos masivos o Big Data?</a:t>
            </a:r>
          </a:p>
          <a:p>
            <a:pPr>
              <a:lnSpc>
                <a:spcPct val="80000"/>
              </a:lnSpc>
              <a:buFontTx/>
              <a:buNone/>
            </a:pPr>
            <a:r>
              <a:rPr lang="es-ES" dirty="0">
                <a:latin typeface="Arial" charset="0"/>
              </a:rPr>
              <a:t>3.1.1.5 – Práctica de laboratorio: exploración de un gran conjunto de datos</a:t>
            </a:r>
          </a:p>
          <a:p>
            <a:pPr>
              <a:lnSpc>
                <a:spcPct val="80000"/>
              </a:lnSpc>
              <a:buFontTx/>
              <a:buNone/>
            </a:pPr>
            <a:r>
              <a:rPr lang="es-ES" baseline="0" dirty="0">
                <a:latin typeface="Arial" charset="0"/>
              </a:rPr>
              <a:t>3.1.1.6 </a:t>
            </a:r>
            <a:r>
              <a:rPr lang="es-ES" altLang="zh-CN" dirty="0" smtClean="0">
                <a:latin typeface="Arial" charset="0"/>
              </a:rPr>
              <a:t>–</a:t>
            </a:r>
            <a:r>
              <a:rPr lang="es-ES" baseline="0" dirty="0" smtClean="0">
                <a:latin typeface="Arial" charset="0"/>
              </a:rPr>
              <a:t> </a:t>
            </a:r>
            <a:r>
              <a:rPr lang="es-ES" baseline="0" dirty="0">
                <a:latin typeface="Arial" charset="0"/>
              </a:rPr>
              <a:t>Evaluación de tema</a:t>
            </a:r>
            <a:endParaRPr lang="es-ES" dirty="0"/>
          </a:p>
        </p:txBody>
      </p:sp>
    </p:spTree>
    <p:extLst>
      <p:ext uri="{BB962C8B-B14F-4D97-AF65-F5344CB8AC3E}">
        <p14:creationId xmlns:p14="http://schemas.microsoft.com/office/powerpoint/2010/main" xmlns="" val="37036692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16</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3.1 Datos masivos</a:t>
            </a:r>
          </a:p>
          <a:p>
            <a:pPr>
              <a:lnSpc>
                <a:spcPct val="80000"/>
              </a:lnSpc>
              <a:buFontTx/>
              <a:buNone/>
            </a:pPr>
            <a:r>
              <a:rPr lang="es-ES" dirty="0">
                <a:latin typeface="Arial" charset="0"/>
              </a:rPr>
              <a:t>3.1.2 ¿Dónde se almacenan los datos masivos?</a:t>
            </a:r>
          </a:p>
          <a:p>
            <a:pPr>
              <a:lnSpc>
                <a:spcPct val="80000"/>
              </a:lnSpc>
              <a:buFontTx/>
              <a:buNone/>
            </a:pPr>
            <a:r>
              <a:rPr lang="es-ES" dirty="0">
                <a:latin typeface="Arial" charset="0"/>
              </a:rPr>
              <a:t>3.1.2.1 – ¿Cuáles son los desafíos de los datos masivos?</a:t>
            </a:r>
            <a:endParaRPr lang="es-ES" dirty="0"/>
          </a:p>
        </p:txBody>
      </p:sp>
    </p:spTree>
    <p:extLst>
      <p:ext uri="{BB962C8B-B14F-4D97-AF65-F5344CB8AC3E}">
        <p14:creationId xmlns:p14="http://schemas.microsoft.com/office/powerpoint/2010/main" xmlns="" val="17370257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17</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3.1 Datos masivos</a:t>
            </a:r>
          </a:p>
          <a:p>
            <a:pPr>
              <a:lnSpc>
                <a:spcPct val="80000"/>
              </a:lnSpc>
              <a:buFontTx/>
              <a:buNone/>
            </a:pPr>
            <a:r>
              <a:rPr lang="es-ES" dirty="0">
                <a:latin typeface="Arial" charset="0"/>
              </a:rPr>
              <a:t>3.1.2 ¿Dónde se almacenan los datos masivos?</a:t>
            </a:r>
          </a:p>
          <a:p>
            <a:pPr>
              <a:lnSpc>
                <a:spcPct val="80000"/>
              </a:lnSpc>
              <a:buFontTx/>
              <a:buNone/>
            </a:pPr>
            <a:r>
              <a:rPr lang="es-ES" dirty="0">
                <a:latin typeface="Arial" charset="0"/>
              </a:rPr>
              <a:t>3.1.2.2 – ¿Dónde podemos almacenar los datos masivos?</a:t>
            </a:r>
            <a:endParaRPr lang="es-ES" dirty="0"/>
          </a:p>
        </p:txBody>
      </p:sp>
    </p:spTree>
    <p:extLst>
      <p:ext uri="{BB962C8B-B14F-4D97-AF65-F5344CB8AC3E}">
        <p14:creationId xmlns:p14="http://schemas.microsoft.com/office/powerpoint/2010/main" xmlns="" val="20976888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18</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3.1 Datos masivos</a:t>
            </a:r>
          </a:p>
          <a:p>
            <a:pPr>
              <a:lnSpc>
                <a:spcPct val="80000"/>
              </a:lnSpc>
              <a:buFontTx/>
              <a:buNone/>
            </a:pPr>
            <a:r>
              <a:rPr lang="es-ES" dirty="0">
                <a:latin typeface="Arial" charset="0"/>
              </a:rPr>
              <a:t>3.1.2 ¿Dónde se almacenan los datos masivos?</a:t>
            </a:r>
          </a:p>
          <a:p>
            <a:pPr>
              <a:lnSpc>
                <a:spcPct val="80000"/>
              </a:lnSpc>
              <a:buFontTx/>
              <a:buNone/>
            </a:pPr>
            <a:r>
              <a:rPr lang="es-ES" dirty="0">
                <a:latin typeface="Arial" charset="0"/>
              </a:rPr>
              <a:t>3.1.2.3 – La nube y la computación en la nube</a:t>
            </a:r>
            <a:endParaRPr lang="es-ES" dirty="0"/>
          </a:p>
        </p:txBody>
      </p:sp>
    </p:spTree>
    <p:extLst>
      <p:ext uri="{BB962C8B-B14F-4D97-AF65-F5344CB8AC3E}">
        <p14:creationId xmlns:p14="http://schemas.microsoft.com/office/powerpoint/2010/main" xmlns="" val="38122877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19</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3.1 Datos masivos</a:t>
            </a:r>
          </a:p>
          <a:p>
            <a:pPr>
              <a:lnSpc>
                <a:spcPct val="80000"/>
              </a:lnSpc>
              <a:buFontTx/>
              <a:buNone/>
            </a:pPr>
            <a:r>
              <a:rPr lang="es-ES" dirty="0">
                <a:latin typeface="Arial" charset="0"/>
              </a:rPr>
              <a:t>3.1.2 ¿Dónde se almacenan los datos masivos?</a:t>
            </a:r>
          </a:p>
          <a:p>
            <a:pPr>
              <a:lnSpc>
                <a:spcPct val="80000"/>
              </a:lnSpc>
              <a:buFontTx/>
              <a:buNone/>
            </a:pPr>
            <a:r>
              <a:rPr lang="es-ES" dirty="0">
                <a:latin typeface="Arial" charset="0"/>
              </a:rPr>
              <a:t>3.1.2.4 – Procesamiento distribuido</a:t>
            </a:r>
          </a:p>
          <a:p>
            <a:pPr>
              <a:lnSpc>
                <a:spcPct val="80000"/>
              </a:lnSpc>
              <a:buFontTx/>
              <a:buNone/>
            </a:pPr>
            <a:r>
              <a:rPr lang="es-ES" baseline="0" dirty="0">
                <a:latin typeface="Arial" charset="0"/>
              </a:rPr>
              <a:t>3.1.2.5 – Evaluación del tema</a:t>
            </a:r>
            <a:endParaRPr lang="es-ES" dirty="0"/>
          </a:p>
        </p:txBody>
      </p:sp>
    </p:spTree>
    <p:extLst>
      <p:ext uri="{BB962C8B-B14F-4D97-AF65-F5344CB8AC3E}">
        <p14:creationId xmlns:p14="http://schemas.microsoft.com/office/powerpoint/2010/main" xmlns="" val="2413194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2</a:t>
            </a:fld>
            <a:endParaRPr lang="en-U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xmlns=""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20</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3.1 Datos masivos</a:t>
            </a:r>
          </a:p>
          <a:p>
            <a:pPr>
              <a:lnSpc>
                <a:spcPct val="80000"/>
              </a:lnSpc>
              <a:buFontTx/>
              <a:buNone/>
            </a:pPr>
            <a:r>
              <a:rPr lang="es-ES" dirty="0">
                <a:latin typeface="Arial" charset="0"/>
              </a:rPr>
              <a:t>3.1.3 Soporte de empresas con datos masivos</a:t>
            </a:r>
          </a:p>
          <a:p>
            <a:pPr>
              <a:lnSpc>
                <a:spcPct val="80000"/>
              </a:lnSpc>
              <a:buFontTx/>
              <a:buNone/>
            </a:pPr>
            <a:r>
              <a:rPr lang="es-ES" dirty="0">
                <a:latin typeface="Arial" charset="0"/>
              </a:rPr>
              <a:t>3.1.3.1 – ¿Por qué las empresas analizan datos? </a:t>
            </a:r>
          </a:p>
        </p:txBody>
      </p:sp>
    </p:spTree>
    <p:extLst>
      <p:ext uri="{BB962C8B-B14F-4D97-AF65-F5344CB8AC3E}">
        <p14:creationId xmlns:p14="http://schemas.microsoft.com/office/powerpoint/2010/main" xmlns="" val="39937575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21</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3.1 Datos masivos</a:t>
            </a:r>
          </a:p>
          <a:p>
            <a:pPr>
              <a:lnSpc>
                <a:spcPct val="80000"/>
              </a:lnSpc>
              <a:buFontTx/>
              <a:buNone/>
            </a:pPr>
            <a:r>
              <a:rPr lang="es-ES" dirty="0">
                <a:latin typeface="Arial" charset="0"/>
              </a:rPr>
              <a:t>3.1.3 Soporte de empresas con datos masivos</a:t>
            </a:r>
          </a:p>
          <a:p>
            <a:pPr>
              <a:lnSpc>
                <a:spcPct val="80000"/>
              </a:lnSpc>
              <a:buFontTx/>
              <a:buNone/>
            </a:pPr>
            <a:r>
              <a:rPr lang="es-ES" dirty="0">
                <a:latin typeface="Arial" charset="0"/>
              </a:rPr>
              <a:t>3.1.3.2 – Fuentes de información</a:t>
            </a:r>
          </a:p>
        </p:txBody>
      </p:sp>
    </p:spTree>
    <p:extLst>
      <p:ext uri="{BB962C8B-B14F-4D97-AF65-F5344CB8AC3E}">
        <p14:creationId xmlns:p14="http://schemas.microsoft.com/office/powerpoint/2010/main" xmlns="" val="20068505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22</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3.1 Datos masivos</a:t>
            </a:r>
          </a:p>
          <a:p>
            <a:pPr>
              <a:lnSpc>
                <a:spcPct val="80000"/>
              </a:lnSpc>
              <a:buFontTx/>
              <a:buNone/>
            </a:pPr>
            <a:r>
              <a:rPr lang="es-ES" dirty="0">
                <a:latin typeface="Arial" charset="0"/>
              </a:rPr>
              <a:t>3.1.3 Soporte de empresas con datos masivos</a:t>
            </a:r>
          </a:p>
          <a:p>
            <a:pPr>
              <a:lnSpc>
                <a:spcPct val="80000"/>
              </a:lnSpc>
              <a:buFontTx/>
              <a:buNone/>
            </a:pPr>
            <a:r>
              <a:rPr lang="es-ES" dirty="0">
                <a:latin typeface="Arial" charset="0"/>
              </a:rPr>
              <a:t>3.1.3.3 – Visualización de datos</a:t>
            </a:r>
          </a:p>
        </p:txBody>
      </p:sp>
    </p:spTree>
    <p:extLst>
      <p:ext uri="{BB962C8B-B14F-4D97-AF65-F5344CB8AC3E}">
        <p14:creationId xmlns:p14="http://schemas.microsoft.com/office/powerpoint/2010/main" xmlns="" val="42726512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23</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3.1 Datos masivos</a:t>
            </a:r>
          </a:p>
          <a:p>
            <a:pPr>
              <a:lnSpc>
                <a:spcPct val="80000"/>
              </a:lnSpc>
              <a:buFontTx/>
              <a:buNone/>
            </a:pPr>
            <a:r>
              <a:rPr lang="es-ES" dirty="0">
                <a:latin typeface="Arial" charset="0"/>
              </a:rPr>
              <a:t>3.1.3 Soporte de empresas con datos masivos</a:t>
            </a:r>
          </a:p>
          <a:p>
            <a:pPr>
              <a:lnSpc>
                <a:spcPct val="80000"/>
              </a:lnSpc>
              <a:buFontTx/>
              <a:buNone/>
            </a:pPr>
            <a:r>
              <a:rPr lang="es-ES" dirty="0">
                <a:latin typeface="Arial" charset="0"/>
              </a:rPr>
              <a:t>3.1.3.4 – Tipos de gráficos</a:t>
            </a:r>
          </a:p>
          <a:p>
            <a:pPr>
              <a:lnSpc>
                <a:spcPct val="80000"/>
              </a:lnSpc>
              <a:buFontTx/>
              <a:buNone/>
            </a:pPr>
            <a:r>
              <a:rPr lang="es-ES" baseline="0" dirty="0">
                <a:latin typeface="Arial" charset="0"/>
              </a:rPr>
              <a:t>3.1.3.5 – Actividad: explore datos analizados</a:t>
            </a:r>
          </a:p>
        </p:txBody>
      </p:sp>
    </p:spTree>
    <p:extLst>
      <p:ext uri="{BB962C8B-B14F-4D97-AF65-F5344CB8AC3E}">
        <p14:creationId xmlns:p14="http://schemas.microsoft.com/office/powerpoint/2010/main" xmlns="" val="20554122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24</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3.1 Datos masivos</a:t>
            </a:r>
          </a:p>
          <a:p>
            <a:pPr>
              <a:lnSpc>
                <a:spcPct val="80000"/>
              </a:lnSpc>
              <a:buFontTx/>
              <a:buNone/>
            </a:pPr>
            <a:r>
              <a:rPr lang="es-ES" dirty="0">
                <a:latin typeface="Arial" charset="0"/>
              </a:rPr>
              <a:t>3.1.3 Soporte de empresas con datos masivos</a:t>
            </a:r>
          </a:p>
          <a:p>
            <a:pPr>
              <a:lnSpc>
                <a:spcPct val="80000"/>
              </a:lnSpc>
              <a:buFontTx/>
              <a:buNone/>
            </a:pPr>
            <a:r>
              <a:rPr lang="es-ES" dirty="0">
                <a:latin typeface="Arial" charset="0"/>
              </a:rPr>
              <a:t>3.1.3.6 – Análisis de datos masivos para el uso eficaz en la empresa</a:t>
            </a:r>
          </a:p>
        </p:txBody>
      </p:sp>
    </p:spTree>
    <p:extLst>
      <p:ext uri="{BB962C8B-B14F-4D97-AF65-F5344CB8AC3E}">
        <p14:creationId xmlns:p14="http://schemas.microsoft.com/office/powerpoint/2010/main" xmlns="" val="18283316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25</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3.1 Datos masivos</a:t>
            </a:r>
          </a:p>
          <a:p>
            <a:pPr>
              <a:lnSpc>
                <a:spcPct val="80000"/>
              </a:lnSpc>
              <a:buFontTx/>
              <a:buNone/>
            </a:pPr>
            <a:r>
              <a:rPr lang="es-ES" dirty="0">
                <a:latin typeface="Arial" charset="0"/>
              </a:rPr>
              <a:t>3.1.3 Soporte de empresas con datos masivos</a:t>
            </a:r>
          </a:p>
          <a:p>
            <a:pPr>
              <a:lnSpc>
                <a:spcPct val="80000"/>
              </a:lnSpc>
              <a:buFontTx/>
              <a:buNone/>
            </a:pPr>
            <a:r>
              <a:rPr lang="es-ES" dirty="0">
                <a:latin typeface="Arial" charset="0"/>
              </a:rPr>
              <a:t>3.1.3.7 – Práctica de laboratorio: uso de Excel para pronóstico</a:t>
            </a:r>
          </a:p>
          <a:p>
            <a:pPr>
              <a:lnSpc>
                <a:spcPct val="80000"/>
              </a:lnSpc>
              <a:buFontTx/>
              <a:buNone/>
            </a:pPr>
            <a:r>
              <a:rPr lang="es-ES" baseline="0" dirty="0">
                <a:latin typeface="Arial" charset="0"/>
              </a:rPr>
              <a:t>3.1.3.8 – Evaluación del tema</a:t>
            </a:r>
          </a:p>
        </p:txBody>
      </p:sp>
    </p:spTree>
    <p:extLst>
      <p:ext uri="{BB962C8B-B14F-4D97-AF65-F5344CB8AC3E}">
        <p14:creationId xmlns:p14="http://schemas.microsoft.com/office/powerpoint/2010/main" xmlns="" val="34604882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sz="1200" b="0" dirty="0"/>
              <a:t>3 – Todo genera datos</a:t>
            </a:r>
          </a:p>
          <a:p>
            <a:pPr>
              <a:buFontTx/>
              <a:buNone/>
            </a:pPr>
            <a:r>
              <a:rPr lang="es-ES" sz="1200" b="0" dirty="0" smtClean="0"/>
              <a:t>3.2 </a:t>
            </a:r>
            <a:r>
              <a:rPr lang="es-ES" altLang="zh-CN" dirty="0" smtClean="0"/>
              <a:t>–</a:t>
            </a:r>
            <a:r>
              <a:rPr lang="es-ES" sz="1200" b="0" dirty="0" smtClean="0"/>
              <a:t> </a:t>
            </a:r>
            <a:r>
              <a:rPr lang="es-ES" sz="1200" b="0" dirty="0"/>
              <a:t>Resumen</a:t>
            </a:r>
          </a:p>
          <a:p>
            <a:endParaRPr lang="es-E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26</a:t>
            </a:fld>
            <a:endParaRPr lang="es-ES" dirty="0"/>
          </a:p>
        </p:txBody>
      </p:sp>
    </p:spTree>
    <p:extLst>
      <p:ext uri="{BB962C8B-B14F-4D97-AF65-F5344CB8AC3E}">
        <p14:creationId xmlns:p14="http://schemas.microsoft.com/office/powerpoint/2010/main" xmlns="" val="1764100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sz="1200" b="0" dirty="0"/>
              <a:t>3</a:t>
            </a:r>
            <a:r>
              <a:rPr lang="es-ES" dirty="0" smtClean="0"/>
              <a:t> Todo genera datos</a:t>
            </a:r>
            <a:endParaRPr lang="es-ES" b="0" dirty="0"/>
          </a:p>
          <a:p>
            <a:r>
              <a:rPr lang="es-ES" dirty="0" smtClean="0"/>
              <a:t>3.2</a:t>
            </a:r>
            <a:r>
              <a:rPr lang="es-ES" altLang="zh-CN" dirty="0" smtClean="0"/>
              <a:t> –</a:t>
            </a:r>
            <a:r>
              <a:rPr lang="es-ES" dirty="0" smtClean="0"/>
              <a:t> Resumen</a:t>
            </a:r>
          </a:p>
          <a:p>
            <a:endParaRPr lang="es-E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27</a:t>
            </a:fld>
            <a:endParaRPr lang="es-ES" dirty="0"/>
          </a:p>
        </p:txBody>
      </p:sp>
    </p:spTree>
    <p:extLst>
      <p:ext uri="{BB962C8B-B14F-4D97-AF65-F5344CB8AC3E}">
        <p14:creationId xmlns:p14="http://schemas.microsoft.com/office/powerpoint/2010/main" xmlns="" val="4237822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sz="1200" b="0" dirty="0"/>
              <a:t>3</a:t>
            </a:r>
            <a:r>
              <a:rPr lang="es-ES" dirty="0" smtClean="0"/>
              <a:t> Todo genera datos</a:t>
            </a:r>
            <a:endParaRPr lang="es-ES" b="0" dirty="0"/>
          </a:p>
          <a:p>
            <a:r>
              <a:rPr lang="es-ES" dirty="0" smtClean="0"/>
              <a:t>3.2</a:t>
            </a:r>
            <a:r>
              <a:rPr lang="es-ES" altLang="zh-CN" dirty="0" smtClean="0"/>
              <a:t> –</a:t>
            </a:r>
            <a:r>
              <a:rPr lang="es-ES" dirty="0" smtClean="0"/>
              <a:t> Resumen</a:t>
            </a:r>
          </a:p>
          <a:p>
            <a:endParaRPr lang="es-E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28</a:t>
            </a:fld>
            <a:endParaRPr lang="es-ES" dirty="0"/>
          </a:p>
        </p:txBody>
      </p:sp>
    </p:spTree>
    <p:extLst>
      <p:ext uri="{BB962C8B-B14F-4D97-AF65-F5344CB8AC3E}">
        <p14:creationId xmlns:p14="http://schemas.microsoft.com/office/powerpoint/2010/main" xmlns="" val="1319724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641018C-6CAF-B84E-B92C-ECB119457FBA}" type="slidenum">
              <a:rPr lang="en-US" smtClean="0"/>
              <a:pPr/>
              <a:t>29</a:t>
            </a:fld>
            <a:endParaRPr lang="es-E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b="0" dirty="0"/>
              <a:t>Cisco Networking Academy Program</a:t>
            </a:r>
          </a:p>
          <a:p>
            <a:pPr>
              <a:buFontTx/>
              <a:buNone/>
            </a:pPr>
            <a:r>
              <a:rPr lang="es-ES" b="0" dirty="0"/>
              <a:t>Introducción al Internet de las Cosas</a:t>
            </a:r>
          </a:p>
          <a:p>
            <a:pPr>
              <a:buFontTx/>
              <a:buNone/>
            </a:pPr>
            <a:r>
              <a:rPr lang="es-ES" smtClean="0"/>
              <a:t>Capítulo 3: todo genera datos</a:t>
            </a:r>
          </a:p>
        </p:txBody>
      </p:sp>
      <p:sp>
        <p:nvSpPr>
          <p:cNvPr id="4" name="Slide Number Placeholder 3"/>
          <p:cNvSpPr>
            <a:spLocks noGrp="1"/>
          </p:cNvSpPr>
          <p:nvPr>
            <p:ph type="sldNum" sz="quarter" idx="10"/>
          </p:nvPr>
        </p:nvSpPr>
        <p:spPr/>
        <p:txBody>
          <a:bodyPr/>
          <a:lstStyle/>
          <a:p>
            <a:fld id="{5641018C-6CAF-B84E-B92C-ECB119457FBA}" type="slidenum">
              <a:rPr lang="en-US" smtClean="0"/>
              <a:pPr/>
              <a:t>3</a:t>
            </a:fld>
            <a:endParaRPr lang="es-ES" dirty="0"/>
          </a:p>
        </p:txBody>
      </p:sp>
    </p:spTree>
    <p:extLst>
      <p:ext uri="{BB962C8B-B14F-4D97-AF65-F5344CB8AC3E}">
        <p14:creationId xmlns:p14="http://schemas.microsoft.com/office/powerpoint/2010/main" xmlns="" val="4150324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0A313ED8-785B-4D16-9B17-4143385249B9}" type="slidenum">
              <a:rPr lang="en-US" sz="800" b="0"/>
              <a:pPr algn="r"/>
              <a:t>4</a:t>
            </a:fld>
            <a:endParaRPr lang="en-US" sz="800" b="0" dirty="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xmlns="" val="16874538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a:fld id="{ACE20BE7-F2F3-4E26-9454-50B18F790A4E}" type="slidenum">
              <a:rPr lang="en-US" sz="800" b="0">
                <a:ea typeface="ＭＳ Ｐゴシック" pitchFamily="34" charset="-128"/>
              </a:rPr>
              <a:pPr algn="r"/>
              <a:t>5</a:t>
            </a:fld>
            <a:endParaRPr lang="en-US" sz="800" b="0" dirty="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xmlns="" val="1422613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391C207-9349-46D5-9D89-8ADDA5014D1F}" type="slidenum">
              <a:rPr lang="en-US" sz="800" b="0"/>
              <a:pPr algn="r"/>
              <a:t>6</a:t>
            </a:fld>
            <a:endParaRPr lang="en-US" sz="800" b="0" dirty="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xmlns="" val="2560579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a:fld id="{5F7D0146-1035-4865-8A5B-0B1E8578604B}" type="slidenum">
              <a:rPr lang="en-US" sz="800" b="0">
                <a:ea typeface="ＭＳ Ｐゴシック" pitchFamily="34" charset="-128"/>
              </a:rPr>
              <a:pPr algn="r"/>
              <a:t>7</a:t>
            </a:fld>
            <a:endParaRPr lang="en-US" sz="800" b="0" dirty="0">
              <a:ea typeface="ＭＳ Ｐゴシック" pitchFamily="34" charset="-128"/>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xmlns="" val="4291573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641018C-6CAF-B84E-B92C-ECB119457FBA}" type="slidenum">
              <a:rPr lang="en-US" smtClean="0"/>
              <a:pPr/>
              <a:t>8</a:t>
            </a:fld>
            <a:endParaRPr lang="es-E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b="0" dirty="0"/>
              <a:t>Cisco Networking Academy Program</a:t>
            </a:r>
          </a:p>
          <a:p>
            <a:pPr>
              <a:buFontTx/>
              <a:buNone/>
            </a:pPr>
            <a:r>
              <a:rPr lang="es-ES" b="0" dirty="0"/>
              <a:t>Introducción al Internet de las Cosas</a:t>
            </a:r>
          </a:p>
          <a:p>
            <a:pPr>
              <a:buFontTx/>
              <a:buNone/>
            </a:pPr>
            <a:r>
              <a:rPr lang="es-ES" b="0" dirty="0"/>
              <a:t>Capítulo 3: todo genera datos</a:t>
            </a:r>
          </a:p>
          <a:p>
            <a:endParaRPr lang="es-E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9</a:t>
            </a:fld>
            <a:endParaRPr lang="es-ES" dirty="0"/>
          </a:p>
        </p:txBody>
      </p:sp>
    </p:spTree>
    <p:extLst>
      <p:ext uri="{BB962C8B-B14F-4D97-AF65-F5344CB8AC3E}">
        <p14:creationId xmlns:p14="http://schemas.microsoft.com/office/powerpoint/2010/main" xmlns="" val="1496800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xmlns=""/>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xmlns="" val="3086725553"/>
      </p:ext>
    </p:extLst>
  </p:cSld>
  <p:clrMapOvr>
    <a:masterClrMapping/>
  </p:clrMapOvr>
  <p:transition spd="slow">
    <p:wipe/>
  </p:transition>
  <p:extLst mod="1">
    <p:ext uri="{DCECCB84-F9BA-43D5-87BE-67443E8EF086}">
      <p15:sldGuideLst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xmlns=""/>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xmlns=""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xmlns=""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xmlns=""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a:sym typeface="Arial" pitchFamily="34" charset="0"/>
              </a:rPr>
              <a:t>Click to 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dirty="0">
                <a:sym typeface="Arial" pitchFamily="34" charset="0"/>
              </a:rPr>
              <a:t>Click to edit Master title style</a:t>
            </a:r>
          </a:p>
        </p:txBody>
      </p:sp>
    </p:spTree>
    <p:extLst>
      <p:ext uri="{BB962C8B-B14F-4D97-AF65-F5344CB8AC3E}">
        <p14:creationId xmlns:p14="http://schemas.microsoft.com/office/powerpoint/2010/main" xmlns=""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xmlns="" val="3653042546"/>
      </p:ext>
    </p:extLst>
  </p:cSld>
  <p:clrMapOvr>
    <a:masterClrMapping/>
  </p:clrMapOvr>
  <p:transition spd="slow">
    <p:wipe/>
  </p:transition>
  <p:extLst mod="1">
    <p:ext uri="{DCECCB84-F9BA-43D5-87BE-67443E8EF086}">
      <p15:sldGuideLst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xmlns="" val="1974617842"/>
      </p:ext>
    </p:extLst>
  </p:cSld>
  <p:clrMapOvr>
    <a:masterClrMapping/>
  </p:clrMapOvr>
  <p:transition spd="slow">
    <p:wipe/>
  </p:transition>
  <p:extLst mod="1">
    <p:ext uri="{DCECCB84-F9BA-43D5-87BE-67443E8EF086}">
      <p15:sldGuideLst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a:t>Click to edit Master title style</a:t>
            </a:r>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s-E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027500" y="4741653"/>
            <a:ext cx="3498027" cy="154518"/>
          </a:xfrm>
          <a:prstGeom prst="rect">
            <a:avLst/>
          </a:prstGeom>
          <a:noFill/>
          <a:ln w="9525">
            <a:noFill/>
            <a:miter lim="800000"/>
            <a:headEnd/>
            <a:tailEnd/>
          </a:ln>
          <a:effectLst/>
        </p:spPr>
        <p:txBody>
          <a:bodyPr wrap="square" lIns="61586" tIns="30792" rIns="61586" bIns="30792" anchor="b">
            <a:spAutoFit/>
          </a:bodyPr>
          <a:lstStyle/>
          <a:p>
            <a:pPr defTabSz="610744" fontAlgn="auto">
              <a:spcBef>
                <a:spcPts val="0"/>
              </a:spcBef>
              <a:spcAft>
                <a:spcPts val="0"/>
              </a:spcAft>
              <a:defRPr/>
            </a:pPr>
            <a:r>
              <a:rPr lang="es-ES" sz="600" dirty="0">
                <a:solidFill>
                  <a:schemeClr val="accent5">
                    <a:lumMod val="50000"/>
                  </a:schemeClr>
                </a:solidFill>
                <a:latin typeface="+mn-lt"/>
              </a:rPr>
              <a:t>© 2016 Cisco y/o sus filiales. Todos los derechos reservados</a:t>
            </a:r>
            <a:r>
              <a:rPr lang="es-ES" sz="600" dirty="0" smtClean="0">
                <a:solidFill>
                  <a:schemeClr val="accent5">
                    <a:lumMod val="50000"/>
                  </a:schemeClr>
                </a:solidFill>
                <a:latin typeface="+mn-lt"/>
              </a:rPr>
              <a:t>. Información </a:t>
            </a:r>
            <a:r>
              <a:rPr lang="es-ES" sz="600" dirty="0">
                <a:solidFill>
                  <a:schemeClr val="accent5">
                    <a:lumMod val="50000"/>
                  </a:schemeClr>
                </a:solidFill>
                <a:latin typeface="+mn-lt"/>
              </a:rPr>
              <a:t>confidencial de Cisco.</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xmlns=""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rgbClr val="004C69"/>
                </a:solidFill>
              </a:defRPr>
            </a:lvl1pPr>
          </a:lstStyle>
          <a:p>
            <a:pPr lvl="0"/>
            <a:r>
              <a:rPr lang="en-US" dirty="0"/>
              <a:t>Click to edit Master title style</a:t>
            </a:r>
            <a:endParaRPr lang="en-GB" dirty="0"/>
          </a:p>
        </p:txBody>
      </p:sp>
    </p:spTree>
    <p:extLst>
      <p:ext uri="{BB962C8B-B14F-4D97-AF65-F5344CB8AC3E}">
        <p14:creationId xmlns:p14="http://schemas.microsoft.com/office/powerpoint/2010/main" xmlns="" val="5429679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xmlns=""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xmlns=""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a:t>Click to edit Master title style</a:t>
            </a:r>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xmlns=""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s-E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087389" y="4741653"/>
            <a:ext cx="3438138" cy="154518"/>
          </a:xfrm>
          <a:prstGeom prst="rect">
            <a:avLst/>
          </a:prstGeom>
          <a:noFill/>
          <a:ln w="9525">
            <a:noFill/>
            <a:miter lim="800000"/>
            <a:headEnd/>
            <a:tailEnd/>
          </a:ln>
          <a:effectLst/>
        </p:spPr>
        <p:txBody>
          <a:bodyPr wrap="square" lIns="61586" tIns="30792" rIns="61586" bIns="30792" anchor="b">
            <a:spAutoFit/>
          </a:bodyPr>
          <a:lstStyle/>
          <a:p>
            <a:pPr defTabSz="610744" fontAlgn="auto">
              <a:spcBef>
                <a:spcPts val="0"/>
              </a:spcBef>
              <a:spcAft>
                <a:spcPts val="0"/>
              </a:spcAft>
              <a:defRPr/>
            </a:pPr>
            <a:r>
              <a:rPr lang="es-ES" sz="600" dirty="0">
                <a:solidFill>
                  <a:schemeClr val="accent3">
                    <a:lumMod val="85000"/>
                  </a:schemeClr>
                </a:solidFill>
                <a:latin typeface="+mn-lt"/>
              </a:rPr>
              <a:t>© 2016 Cisco y/o sus filiales. Todos los derechos reservados</a:t>
            </a:r>
            <a:r>
              <a:rPr lang="es-ES" sz="600" dirty="0" smtClean="0">
                <a:solidFill>
                  <a:schemeClr val="accent3">
                    <a:lumMod val="85000"/>
                  </a:schemeClr>
                </a:solidFill>
                <a:latin typeface="+mn-lt"/>
              </a:rPr>
              <a:t>. Información </a:t>
            </a:r>
            <a:r>
              <a:rPr lang="es-ES" sz="600" dirty="0">
                <a:solidFill>
                  <a:schemeClr val="accent3">
                    <a:lumMod val="85000"/>
                  </a:schemeClr>
                </a:solidFill>
                <a:latin typeface="+mn-lt"/>
              </a:rPr>
              <a:t>confidencial de Cisco.</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mod="1">
    <p:ext uri="{27BBF7A9-308A-43DC-89C8-2F10F3537804}">
      <p15:sldGuideLst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hyperlink" Target="https://www.netacad.com/group/communities/community-home" TargetMode="External"/><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s-ES" smtClean="0"/>
              <a:t>Materiales del Instructor</a:t>
            </a:r>
          </a:p>
        </p:txBody>
      </p:sp>
      <p:sp>
        <p:nvSpPr>
          <p:cNvPr id="6" name="Title 5"/>
          <p:cNvSpPr>
            <a:spLocks noGrp="1"/>
          </p:cNvSpPr>
          <p:nvPr>
            <p:ph type="ctrTitle"/>
          </p:nvPr>
        </p:nvSpPr>
        <p:spPr>
          <a:xfrm>
            <a:off x="425765" y="2300750"/>
            <a:ext cx="5818918" cy="644730"/>
          </a:xfrm>
        </p:spPr>
        <p:txBody>
          <a:bodyPr/>
          <a:lstStyle/>
          <a:p>
            <a:r>
              <a:rPr lang="es-ES" dirty="0" smtClean="0"/>
              <a:t>Capítulo 3: todo genera datos</a:t>
            </a:r>
          </a:p>
        </p:txBody>
      </p:sp>
      <p:sp>
        <p:nvSpPr>
          <p:cNvPr id="7" name="Subtitle 6"/>
          <p:cNvSpPr>
            <a:spLocks noGrp="1"/>
          </p:cNvSpPr>
          <p:nvPr>
            <p:ph type="subTitle" idx="1"/>
          </p:nvPr>
        </p:nvSpPr>
        <p:spPr>
          <a:xfrm>
            <a:off x="469496" y="3809526"/>
            <a:ext cx="4008114" cy="902174"/>
          </a:xfrm>
        </p:spPr>
        <p:txBody>
          <a:bodyPr/>
          <a:lstStyle/>
          <a:p>
            <a:r>
              <a:rPr lang="es-ES" smtClean="0"/>
              <a:t>Introducción a Internet de las cosas v. 2.0</a:t>
            </a:r>
          </a:p>
          <a:p>
            <a:endParaRPr lang="es-ES" dirty="0"/>
          </a:p>
        </p:txBody>
      </p:sp>
    </p:spTree>
    <p:extLst>
      <p:ext uri="{BB962C8B-B14F-4D97-AF65-F5344CB8AC3E}">
        <p14:creationId xmlns:p14="http://schemas.microsoft.com/office/powerpoint/2010/main" xmlns=""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p:txBody>
          <a:bodyPr/>
          <a:lstStyle/>
          <a:p>
            <a:r>
              <a:rPr lang="es-ES" sz="1800" dirty="0"/>
              <a:t>3.1 </a:t>
            </a:r>
            <a:r>
              <a:rPr lang="es-ES" sz="1800" dirty="0" smtClean="0"/>
              <a:t>Datos </a:t>
            </a:r>
            <a:r>
              <a:rPr lang="es-ES" sz="1800" dirty="0"/>
              <a:t>masivos</a:t>
            </a:r>
          </a:p>
          <a:p>
            <a:pPr lvl="1"/>
            <a:r>
              <a:rPr lang="es-ES" sz="1800" dirty="0"/>
              <a:t>Explique el concepto de datos masivos.</a:t>
            </a:r>
          </a:p>
          <a:p>
            <a:pPr marL="685006" lvl="4" indent="-214313">
              <a:buFont typeface="Arial" panose="020B0604020202020204" pitchFamily="34" charset="0"/>
              <a:buChar char="•"/>
            </a:pPr>
            <a:r>
              <a:rPr lang="es-ES" sz="1600" dirty="0">
                <a:solidFill>
                  <a:srgbClr val="000000"/>
                </a:solidFill>
              </a:rPr>
              <a:t>Describir las fuentes de datos masivos.</a:t>
            </a:r>
          </a:p>
          <a:p>
            <a:pPr marL="685006" lvl="4" indent="-214313">
              <a:buFont typeface="Arial" panose="020B0604020202020204" pitchFamily="34" charset="0"/>
              <a:buChar char="•"/>
            </a:pPr>
            <a:r>
              <a:rPr lang="es-ES" sz="1600" dirty="0">
                <a:solidFill>
                  <a:srgbClr val="000000"/>
                </a:solidFill>
              </a:rPr>
              <a:t>Explique los desafíos y las soluciones para el almacenamiento de datos masivos.</a:t>
            </a:r>
          </a:p>
          <a:p>
            <a:pPr marL="685006" lvl="4" indent="-214313">
              <a:buFont typeface="Arial" panose="020B0604020202020204" pitchFamily="34" charset="0"/>
              <a:buChar char="•"/>
            </a:pPr>
            <a:r>
              <a:rPr lang="es-ES" sz="1600" dirty="0">
                <a:solidFill>
                  <a:srgbClr val="000000"/>
                </a:solidFill>
              </a:rPr>
              <a:t>Explique cómo el análisis de datos masivos se utilizan para apoyar las actividades empresariales.</a:t>
            </a:r>
          </a:p>
          <a:p>
            <a:pPr marL="470693" lvl="4" indent="0">
              <a:buNone/>
            </a:pPr>
            <a:endParaRPr lang="es-ES" dirty="0">
              <a:solidFill>
                <a:srgbClr val="000000"/>
              </a:solidFill>
            </a:endParaRPr>
          </a:p>
        </p:txBody>
      </p:sp>
      <p:sp>
        <p:nvSpPr>
          <p:cNvPr id="4098" name="Rectangle 33"/>
          <p:cNvSpPr>
            <a:spLocks noGrp="1" noChangeArrowheads="1"/>
          </p:cNvSpPr>
          <p:nvPr>
            <p:ph type="title"/>
          </p:nvPr>
        </p:nvSpPr>
        <p:spPr/>
        <p:txBody>
          <a:bodyPr/>
          <a:lstStyle/>
          <a:p>
            <a:pPr eaLnBrk="1" hangingPunct="1"/>
            <a:r>
              <a:rPr lang="es-ES" smtClean="0"/>
              <a:t>Capítulo 3: Secciones y objetivos</a:t>
            </a:r>
          </a:p>
        </p:txBody>
      </p:sp>
    </p:spTree>
    <p:extLst>
      <p:ext uri="{BB962C8B-B14F-4D97-AF65-F5344CB8AC3E}">
        <p14:creationId xmlns:p14="http://schemas.microsoft.com/office/powerpoint/2010/main" xmlns="" val="1758868671"/>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s-ES" dirty="0" smtClean="0"/>
              <a:t>3.1 </a:t>
            </a:r>
            <a:r>
              <a:rPr lang="es-ES" dirty="0" smtClean="0"/>
              <a:t>Datos </a:t>
            </a:r>
            <a:r>
              <a:rPr lang="es-ES" dirty="0" smtClean="0"/>
              <a:t>masivos</a:t>
            </a:r>
          </a:p>
        </p:txBody>
      </p:sp>
    </p:spTree>
    <p:extLst>
      <p:ext uri="{BB962C8B-B14F-4D97-AF65-F5344CB8AC3E}">
        <p14:creationId xmlns:p14="http://schemas.microsoft.com/office/powerpoint/2010/main" xmlns="" val="673099643"/>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4478056" y="791737"/>
            <a:ext cx="4364861" cy="3590307"/>
          </a:xfrm>
        </p:spPr>
        <p:txBody>
          <a:bodyPr/>
          <a:lstStyle/>
          <a:p>
            <a:r>
              <a:rPr lang="es-ES" sz="1200" dirty="0" smtClean="0"/>
              <a:t>Los datos son la información que proviene de una variedad de fuentes, como personas, imágenes, texto, sensores, sitios web y dispositivos de tecnología.</a:t>
            </a:r>
          </a:p>
          <a:p>
            <a:r>
              <a:rPr lang="es-ES" sz="1200" dirty="0" smtClean="0"/>
              <a:t>Hay tres características que indican que una organización puede estar haciendo frente a datos masivos:</a:t>
            </a:r>
          </a:p>
          <a:p>
            <a:pPr lvl="1"/>
            <a:r>
              <a:rPr lang="es-ES" sz="1100" dirty="0" smtClean="0"/>
              <a:t>Una gran cantidad de datos que requiere cada vez más espacio de almacenamiento (volumen).</a:t>
            </a:r>
          </a:p>
          <a:p>
            <a:pPr lvl="1"/>
            <a:r>
              <a:rPr lang="es-ES" sz="1100" dirty="0" smtClean="0"/>
              <a:t>Una cantidad de datos que crece exponencialmente rápido (velocidad).</a:t>
            </a:r>
          </a:p>
          <a:p>
            <a:pPr lvl="1"/>
            <a:r>
              <a:rPr lang="es-ES" sz="1100" dirty="0" smtClean="0"/>
              <a:t>Datos que se generan en diferentes formatos (variedad).</a:t>
            </a:r>
          </a:p>
          <a:p>
            <a:r>
              <a:rPr lang="es-ES" sz="1200" dirty="0" smtClean="0"/>
              <a:t>Ejemplos de volúmenes de datos recopilados por los sensores:</a:t>
            </a:r>
          </a:p>
          <a:p>
            <a:pPr lvl="1"/>
            <a:r>
              <a:rPr lang="es-ES" sz="1100" dirty="0" smtClean="0"/>
              <a:t>Un automóvil autónomo puede generar 4000 gigabits (Gb) de datos por día.</a:t>
            </a:r>
          </a:p>
          <a:p>
            <a:pPr lvl="1"/>
            <a:r>
              <a:rPr lang="es-ES" sz="1100" dirty="0" smtClean="0"/>
              <a:t>Un hogar inteligente conectado puede producir 1 gigabyte (GB) de información de la semana.</a:t>
            </a:r>
          </a:p>
          <a:p>
            <a:endParaRPr lang="es-ES" sz="1200" dirty="0"/>
          </a:p>
        </p:txBody>
      </p:sp>
      <p:sp>
        <p:nvSpPr>
          <p:cNvPr id="8194" name="Rectangle 2"/>
          <p:cNvSpPr>
            <a:spLocks noGrp="1" noChangeArrowheads="1"/>
          </p:cNvSpPr>
          <p:nvPr>
            <p:ph type="title"/>
          </p:nvPr>
        </p:nvSpPr>
        <p:spPr/>
        <p:txBody>
          <a:bodyPr/>
          <a:lstStyle/>
          <a:p>
            <a:r>
              <a:rPr lang="es-ES" altLang="en-US" sz="1600" dirty="0"/>
              <a:t>¿Qué son los datos masivos o Big Data?</a:t>
            </a:r>
            <a:r>
              <a:t/>
            </a:r>
            <a:br/>
            <a:r>
              <a:rPr lang="es-ES" smtClean="0"/>
              <a:t>¿Qué son los datos masivos o Big Data?</a:t>
            </a:r>
          </a:p>
        </p:txBody>
      </p:sp>
      <p:pic>
        <p:nvPicPr>
          <p:cNvPr id="4" name="Picture 3" descr="Introduction to the Internet of Things - Mozilla Firefox">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1A4397D6-764F-4B8A-AF0A-DE475248892A}"/>
              </a:ext>
            </a:extLst>
          </p:cNvPr>
          <p:cNvPicPr>
            <a:picLocks noChangeAspect="1"/>
          </p:cNvPicPr>
          <p:nvPr/>
        </p:nvPicPr>
        <p:blipFill>
          <a:blip r:embed="rId3"/>
          <a:stretch>
            <a:fillRect/>
          </a:stretch>
        </p:blipFill>
        <p:spPr>
          <a:xfrm>
            <a:off x="197625" y="912609"/>
            <a:ext cx="4120384" cy="2999983"/>
          </a:xfrm>
          <a:prstGeom prst="rect">
            <a:avLst/>
          </a:prstGeom>
        </p:spPr>
      </p:pic>
    </p:spTree>
    <p:extLst>
      <p:ext uri="{BB962C8B-B14F-4D97-AF65-F5344CB8AC3E}">
        <p14:creationId xmlns:p14="http://schemas.microsoft.com/office/powerpoint/2010/main" xmlns="" val="2342478232"/>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en-US" sz="1600" dirty="0"/>
              <a:t>¿Qué son los datos masivos o Big Data?</a:t>
            </a:r>
            <a:r>
              <a:t/>
            </a:r>
            <a:br/>
            <a:r>
              <a:rPr lang="es-ES" smtClean="0"/>
              <a:t>¿La empresa genera datos masivos?</a:t>
            </a:r>
          </a:p>
        </p:txBody>
      </p:sp>
      <p:pic>
        <p:nvPicPr>
          <p:cNvPr id="3" name="Picture 2" descr="Introduction to the Internet of Things - Mozilla Firefox">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73C09929-1B13-460B-B6C3-3B45D9974A0D}"/>
              </a:ext>
            </a:extLst>
          </p:cNvPr>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826717" y="1023025"/>
            <a:ext cx="7102257" cy="3267139"/>
          </a:xfrm>
          <a:prstGeom prst="rect">
            <a:avLst/>
          </a:prstGeom>
        </p:spPr>
      </p:pic>
    </p:spTree>
    <p:extLst>
      <p:ext uri="{BB962C8B-B14F-4D97-AF65-F5344CB8AC3E}">
        <p14:creationId xmlns:p14="http://schemas.microsoft.com/office/powerpoint/2010/main" xmlns="" val="2731593238"/>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06472" y="869040"/>
            <a:ext cx="4158640" cy="3308390"/>
          </a:xfrm>
        </p:spPr>
        <p:txBody>
          <a:bodyPr/>
          <a:lstStyle/>
          <a:p>
            <a:r>
              <a:rPr lang="es-ES" sz="1600" dirty="0"/>
              <a:t>Las empresas no necesariamente tienen que generar sus propios datos masivos.</a:t>
            </a:r>
          </a:p>
          <a:p>
            <a:r>
              <a:rPr lang="es-ES" sz="1600" dirty="0" smtClean="0"/>
              <a:t>Hay fuentes de conjuntos de datos gratuitos disponibles y listas para usar y analizar.</a:t>
            </a:r>
          </a:p>
          <a:p>
            <a:endParaRPr lang="es-ES" sz="1600" dirty="0"/>
          </a:p>
        </p:txBody>
      </p:sp>
      <p:sp>
        <p:nvSpPr>
          <p:cNvPr id="8194" name="Rectangle 2"/>
          <p:cNvSpPr>
            <a:spLocks noGrp="1" noChangeArrowheads="1"/>
          </p:cNvSpPr>
          <p:nvPr>
            <p:ph type="title"/>
          </p:nvPr>
        </p:nvSpPr>
        <p:spPr/>
        <p:txBody>
          <a:bodyPr/>
          <a:lstStyle/>
          <a:p>
            <a:r>
              <a:rPr lang="es-ES" altLang="en-US" sz="1600" dirty="0"/>
              <a:t>¿Qué son los datos masivos o Big Data?</a:t>
            </a:r>
            <a:r>
              <a:t/>
            </a:r>
            <a:br/>
            <a:r>
              <a:rPr lang="es-ES" smtClean="0"/>
              <a:t>Grandes conjuntos de datos</a:t>
            </a:r>
          </a:p>
        </p:txBody>
      </p:sp>
      <p:pic>
        <p:nvPicPr>
          <p:cNvPr id="3" name="Picture 2" descr="Introduction to the Internet of Things - Mozilla Firefox">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D0DB0615-B612-44E4-ADBA-A4E08EC13408}"/>
              </a:ext>
            </a:extLst>
          </p:cNvPr>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4572000" y="937492"/>
            <a:ext cx="4108538" cy="3026996"/>
          </a:xfrm>
          <a:prstGeom prst="rect">
            <a:avLst/>
          </a:prstGeom>
        </p:spPr>
      </p:pic>
    </p:spTree>
    <p:extLst>
      <p:ext uri="{BB962C8B-B14F-4D97-AF65-F5344CB8AC3E}">
        <p14:creationId xmlns:p14="http://schemas.microsoft.com/office/powerpoint/2010/main" xmlns="" val="2923506781"/>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en-US" sz="1600" dirty="0"/>
              <a:t>¿Qué son los datos masivos o Big Data?</a:t>
            </a:r>
            <a:r>
              <a:t/>
            </a:r>
            <a:br/>
            <a:r>
              <a:rPr lang="es-ES" smtClean="0"/>
              <a:t>Práctica de laboratorio: búsqueda en base de datos</a:t>
            </a:r>
          </a:p>
        </p:txBody>
      </p:sp>
      <p:pic>
        <p:nvPicPr>
          <p:cNvPr id="6" name="Content Placeholder 5" descr="3.1.1.5 Lab - Explore a Large Dataset.pdf - Mozilla Firefox">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5414EA46-1440-4F51-9D42-41042BD8B569}"/>
              </a:ext>
            </a:extLst>
          </p:cNvPr>
          <p:cNvPicPr>
            <a:picLocks noGrp="1" noChangeAspect="1"/>
          </p:cNvPicPr>
          <p:nvPr>
            <p:ph idx="1"/>
          </p:nvPr>
        </p:nvPicPr>
        <p:blipFill rotWithShape="1">
          <a:blip r:embed="rId3" cstate="screen">
            <a:extLst>
              <a:ext uri="{28A0092B-C50C-407E-A947-70E740481C1C}">
                <a14:useLocalDpi xmlns:a14="http://schemas.microsoft.com/office/drawing/2010/main" xmlns=""/>
              </a:ext>
            </a:extLst>
          </a:blip>
          <a:srcRect/>
          <a:stretch/>
        </p:blipFill>
        <p:spPr>
          <a:xfrm>
            <a:off x="2694974" y="895611"/>
            <a:ext cx="3079526" cy="3732756"/>
          </a:xfrm>
          <a:ln>
            <a:solidFill>
              <a:srgbClr val="000000"/>
            </a:solidFill>
          </a:ln>
        </p:spPr>
      </p:pic>
    </p:spTree>
    <p:extLst>
      <p:ext uri="{BB962C8B-B14F-4D97-AF65-F5344CB8AC3E}">
        <p14:creationId xmlns:p14="http://schemas.microsoft.com/office/powerpoint/2010/main" xmlns="" val="1013820767"/>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4910203" y="920221"/>
            <a:ext cx="4158640" cy="3308390"/>
          </a:xfrm>
        </p:spPr>
        <p:txBody>
          <a:bodyPr/>
          <a:lstStyle/>
          <a:p>
            <a:r>
              <a:rPr lang="es-ES" sz="1600" dirty="0"/>
              <a:t>Los cálculos de datos masivos de IBM concluyen que “cada día creamos 2,5 trillones de bytes de datos”.</a:t>
            </a:r>
          </a:p>
          <a:p>
            <a:r>
              <a:rPr lang="es-ES" sz="1600" dirty="0"/>
              <a:t>Hay cinco problemas de magnitud en cuanto al almacenamiento con los datos masivos:</a:t>
            </a:r>
          </a:p>
          <a:p>
            <a:pPr lvl="1"/>
            <a:r>
              <a:rPr lang="es-ES" smtClean="0"/>
              <a:t>Administración</a:t>
            </a:r>
          </a:p>
          <a:p>
            <a:pPr lvl="1"/>
            <a:r>
              <a:rPr lang="es-ES" smtClean="0"/>
              <a:t>Seguridad</a:t>
            </a:r>
          </a:p>
          <a:p>
            <a:pPr lvl="1"/>
            <a:r>
              <a:rPr lang="es-ES" smtClean="0"/>
              <a:t>Redundancia</a:t>
            </a:r>
          </a:p>
          <a:p>
            <a:pPr lvl="1"/>
            <a:r>
              <a:rPr lang="es-ES" smtClean="0"/>
              <a:t>Análisis</a:t>
            </a:r>
          </a:p>
          <a:p>
            <a:pPr lvl="1"/>
            <a:r>
              <a:rPr lang="es-ES" smtClean="0"/>
              <a:t>Acceso</a:t>
            </a:r>
          </a:p>
        </p:txBody>
      </p:sp>
      <p:sp>
        <p:nvSpPr>
          <p:cNvPr id="8194" name="Rectangle 2"/>
          <p:cNvSpPr>
            <a:spLocks noGrp="1" noChangeArrowheads="1"/>
          </p:cNvSpPr>
          <p:nvPr>
            <p:ph type="title"/>
          </p:nvPr>
        </p:nvSpPr>
        <p:spPr/>
        <p:txBody>
          <a:bodyPr/>
          <a:lstStyle/>
          <a:p>
            <a:r>
              <a:rPr lang="es-ES" altLang="en-US" sz="1600" dirty="0"/>
              <a:t>¿Dónde se almacenan los </a:t>
            </a:r>
            <a:r>
              <a:rPr lang="en-US" altLang="en-US" sz="1600" dirty="0"/>
              <a:t>⁪</a:t>
            </a:r>
            <a:r>
              <a:rPr lang="es-ES" altLang="en-US" sz="1600" dirty="0"/>
              <a:t>datos masivos?</a:t>
            </a:r>
            <a:r>
              <a:t/>
            </a:r>
            <a:br/>
            <a:r>
              <a:rPr lang="es-ES" smtClean="0"/>
              <a:t>¿Cuáles son los desafíos de los datos masivos?</a:t>
            </a:r>
          </a:p>
        </p:txBody>
      </p:sp>
      <p:pic>
        <p:nvPicPr>
          <p:cNvPr id="4" name="Picture 3" descr="Introduction to the Internet of Things - Mozilla Firefox">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B86E55EA-061A-4B41-9DC2-CB91E0695204}"/>
              </a:ext>
            </a:extLst>
          </p:cNvPr>
          <p:cNvPicPr>
            <a:picLocks noChangeAspect="1"/>
          </p:cNvPicPr>
          <p:nvPr/>
        </p:nvPicPr>
        <p:blipFill>
          <a:blip r:embed="rId3"/>
          <a:stretch>
            <a:fillRect/>
          </a:stretch>
        </p:blipFill>
        <p:spPr>
          <a:xfrm>
            <a:off x="187891" y="922448"/>
            <a:ext cx="4615841" cy="3233524"/>
          </a:xfrm>
          <a:prstGeom prst="rect">
            <a:avLst/>
          </a:prstGeom>
        </p:spPr>
      </p:pic>
    </p:spTree>
    <p:extLst>
      <p:ext uri="{BB962C8B-B14F-4D97-AF65-F5344CB8AC3E}">
        <p14:creationId xmlns:p14="http://schemas.microsoft.com/office/powerpoint/2010/main" xmlns="" val="806809690"/>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62629" y="873691"/>
            <a:ext cx="4465530" cy="3579312"/>
          </a:xfrm>
        </p:spPr>
        <p:txBody>
          <a:bodyPr/>
          <a:lstStyle/>
          <a:p>
            <a:r>
              <a:rPr lang="es-ES" sz="1600" dirty="0"/>
              <a:t>Por lo general, los datos masivos se almacenan en varios servidores en centros de datos.</a:t>
            </a:r>
          </a:p>
          <a:p>
            <a:r>
              <a:rPr lang="es-ES" dirty="0" smtClean="0"/>
              <a:t>La computación en la niebla utiliza dispositivos “perimetrales” o de clientes de usuarios finales para ejecutar gran parte del procesamiento previo y almacenamiento.</a:t>
            </a:r>
          </a:p>
          <a:p>
            <a:pPr lvl="1"/>
            <a:r>
              <a:rPr lang="es-ES" dirty="0" smtClean="0"/>
              <a:t>Los datos adquiridos a partir de ese análisis de procesamiento previo pueden introducirse en los sistemas de las empresas para modificar los procesos, de ser necesario.</a:t>
            </a:r>
          </a:p>
          <a:p>
            <a:pPr lvl="1"/>
            <a:r>
              <a:rPr lang="es-ES" dirty="0" smtClean="0"/>
              <a:t>Las comunicaciones hacia y desde los servidores y dispositivos es más rápida y requiere menos ancho de banda que lo que supondría constantemente recurrir a la nube. </a:t>
            </a:r>
          </a:p>
        </p:txBody>
      </p:sp>
      <p:sp>
        <p:nvSpPr>
          <p:cNvPr id="8194" name="Rectangle 2"/>
          <p:cNvSpPr>
            <a:spLocks noGrp="1" noChangeArrowheads="1"/>
          </p:cNvSpPr>
          <p:nvPr>
            <p:ph type="title"/>
          </p:nvPr>
        </p:nvSpPr>
        <p:spPr/>
        <p:txBody>
          <a:bodyPr/>
          <a:lstStyle/>
          <a:p>
            <a:r>
              <a:rPr lang="es-ES" altLang="en-US" sz="1600" dirty="0"/>
              <a:t>¿Dónde se almacenan los </a:t>
            </a:r>
            <a:r>
              <a:rPr lang="en-US" altLang="en-US" sz="1600" dirty="0"/>
              <a:t>⁪</a:t>
            </a:r>
            <a:r>
              <a:rPr lang="es-ES" altLang="en-US" sz="1600" dirty="0"/>
              <a:t>datos masivos?</a:t>
            </a:r>
            <a:r>
              <a:t/>
            </a:r>
            <a:br/>
            <a:r>
              <a:rPr lang="es-ES" smtClean="0"/>
              <a:t>¿Dónde podemos almacenar los datos masivos?</a:t>
            </a:r>
          </a:p>
        </p:txBody>
      </p:sp>
      <p:pic>
        <p:nvPicPr>
          <p:cNvPr id="3" name="Picture 2" descr="Introduction to the Internet of Things - Mozilla Firefox">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1CE9F63F-8D65-41BB-A503-C9939363E329}"/>
              </a:ext>
            </a:extLst>
          </p:cNvPr>
          <p:cNvPicPr>
            <a:picLocks noChangeAspect="1"/>
          </p:cNvPicPr>
          <p:nvPr/>
        </p:nvPicPr>
        <p:blipFill>
          <a:blip r:embed="rId3"/>
          <a:stretch>
            <a:fillRect/>
          </a:stretch>
        </p:blipFill>
        <p:spPr>
          <a:xfrm>
            <a:off x="4429758" y="939955"/>
            <a:ext cx="4574121" cy="3206160"/>
          </a:xfrm>
          <a:prstGeom prst="rect">
            <a:avLst/>
          </a:prstGeom>
        </p:spPr>
      </p:pic>
    </p:spTree>
    <p:extLst>
      <p:ext uri="{BB962C8B-B14F-4D97-AF65-F5344CB8AC3E}">
        <p14:creationId xmlns:p14="http://schemas.microsoft.com/office/powerpoint/2010/main" xmlns="" val="3518840305"/>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2899775" y="798944"/>
            <a:ext cx="6194121" cy="3572639"/>
          </a:xfrm>
        </p:spPr>
        <p:txBody>
          <a:bodyPr/>
          <a:lstStyle/>
          <a:p>
            <a:r>
              <a:rPr lang="es-ES" sz="1400" dirty="0"/>
              <a:t>La nube es una colección de centros de datos o grupos de servidores conectados.</a:t>
            </a:r>
          </a:p>
          <a:p>
            <a:r>
              <a:rPr lang="es-ES" sz="1400" dirty="0"/>
              <a:t>Los servicios en la nube para las personas incluyen lo siguiente:</a:t>
            </a:r>
          </a:p>
          <a:p>
            <a:pPr lvl="1"/>
            <a:r>
              <a:rPr lang="es-ES" sz="1200" dirty="0" smtClean="0"/>
              <a:t>Almacenamiento de datos, tales como imágenes, música, películas y correos electrónicos. </a:t>
            </a:r>
          </a:p>
          <a:p>
            <a:pPr lvl="1"/>
            <a:r>
              <a:rPr lang="es-ES" sz="1200" dirty="0" smtClean="0"/>
              <a:t>Acceso a muchas aplicaciones en lugar de descargar en el dispositivo local.</a:t>
            </a:r>
          </a:p>
          <a:p>
            <a:pPr lvl="1"/>
            <a:r>
              <a:rPr lang="es-ES" sz="1200" dirty="0" smtClean="0"/>
              <a:t>Acceso a datos y aplicaciones en cualquier lugar, en cualquier momento y en cualquier dispositivo.</a:t>
            </a:r>
          </a:p>
          <a:p>
            <a:pPr marL="239713" indent="-285750"/>
            <a:r>
              <a:rPr lang="es-ES" sz="1400" dirty="0" smtClean="0"/>
              <a:t>Los servicios en la nube para las empresas incluyen lo siguiente:</a:t>
            </a:r>
          </a:p>
          <a:p>
            <a:pPr marL="428625" lvl="1" indent="-285750"/>
            <a:r>
              <a:rPr lang="es-ES" sz="1200" spc="-20" dirty="0" smtClean="0"/>
              <a:t>Acceso a los datos de la organización en cualquier momento y en cualquier lugar.</a:t>
            </a:r>
          </a:p>
          <a:p>
            <a:pPr marL="428625" lvl="1" indent="-285750"/>
            <a:r>
              <a:rPr lang="es-ES" sz="1200" dirty="0" smtClean="0"/>
              <a:t>Optimiza las operaciones de TI de una organización.</a:t>
            </a:r>
          </a:p>
          <a:p>
            <a:pPr marL="428625" lvl="1" indent="-285750"/>
            <a:r>
              <a:rPr lang="es-ES" sz="1200" dirty="0" smtClean="0"/>
              <a:t>Elimina o reduce la necesidad de equipos, mantenimiento, y administración de TI en el sitio.</a:t>
            </a:r>
          </a:p>
          <a:p>
            <a:pPr marL="428625" lvl="1" indent="-285750"/>
            <a:r>
              <a:rPr lang="es-ES" sz="1200" dirty="0" smtClean="0"/>
              <a:t>Reduce el costo de necesidades de equipos, energía, requisitos físicos de la planta y la capacitación del personal.</a:t>
            </a:r>
          </a:p>
          <a:p>
            <a:pPr marL="142875" lvl="1" indent="0">
              <a:buNone/>
            </a:pPr>
            <a:r>
              <a:rPr lang="en-US" sz="1200" dirty="0" smtClean="0"/>
              <a:t>	</a:t>
            </a:r>
            <a:r>
              <a:rPr lang="es-ES" sz="1200" dirty="0" smtClean="0"/>
              <a:t> </a:t>
            </a:r>
          </a:p>
        </p:txBody>
      </p:sp>
      <p:sp>
        <p:nvSpPr>
          <p:cNvPr id="8194" name="Rectangle 2"/>
          <p:cNvSpPr>
            <a:spLocks noGrp="1" noChangeArrowheads="1"/>
          </p:cNvSpPr>
          <p:nvPr>
            <p:ph type="title"/>
          </p:nvPr>
        </p:nvSpPr>
        <p:spPr/>
        <p:txBody>
          <a:bodyPr/>
          <a:lstStyle/>
          <a:p>
            <a:r>
              <a:rPr lang="es-ES" altLang="en-US" sz="1600" dirty="0"/>
              <a:t>¿Dónde se almacenan los </a:t>
            </a:r>
            <a:r>
              <a:rPr lang="en-US" altLang="en-US" sz="1600" dirty="0"/>
              <a:t>⁪</a:t>
            </a:r>
            <a:r>
              <a:rPr lang="es-ES" altLang="en-US" sz="1600" dirty="0"/>
              <a:t>datos masivos?</a:t>
            </a:r>
            <a:r>
              <a:t/>
            </a:r>
            <a:br/>
            <a:r>
              <a:rPr lang="es-ES" smtClean="0"/>
              <a:t>La nube y la computación en la nube</a:t>
            </a:r>
          </a:p>
        </p:txBody>
      </p:sp>
      <p:pic>
        <p:nvPicPr>
          <p:cNvPr id="4" name="Picture 3" descr="Introduction to the Internet of Things - Mozilla Firefox">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305191EB-3780-4722-9011-F030BDAFF4F5}"/>
              </a:ext>
            </a:extLst>
          </p:cNvPr>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162838" y="905788"/>
            <a:ext cx="2818866" cy="2902125"/>
          </a:xfrm>
          <a:prstGeom prst="rect">
            <a:avLst/>
          </a:prstGeom>
        </p:spPr>
      </p:pic>
    </p:spTree>
    <p:extLst>
      <p:ext uri="{BB962C8B-B14F-4D97-AF65-F5344CB8AC3E}">
        <p14:creationId xmlns:p14="http://schemas.microsoft.com/office/powerpoint/2010/main" xmlns="" val="744383134"/>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3983278" y="526092"/>
            <a:ext cx="4828782" cy="4359059"/>
          </a:xfrm>
        </p:spPr>
        <p:txBody>
          <a:bodyPr/>
          <a:lstStyle/>
          <a:p>
            <a:r>
              <a:rPr lang="es-ES" sz="1400" dirty="0"/>
              <a:t>El procesamiento de datos distribuidos toma el enorme volumen de datos y lo divide en partes más pequeñas.</a:t>
            </a:r>
          </a:p>
          <a:p>
            <a:r>
              <a:rPr lang="es-ES" sz="1400" dirty="0" smtClean="0"/>
              <a:t>Estas partes más pequeñas se distribuyen en muchas ubicaciones para que las procesen varias computadoras.</a:t>
            </a:r>
          </a:p>
          <a:p>
            <a:r>
              <a:rPr lang="es-ES" sz="1400" dirty="0" smtClean="0"/>
              <a:t>Cada computadora de la arquitectura distribuida analiza su parte del total de datos masivos (escalabilidad horizontal).</a:t>
            </a:r>
          </a:p>
          <a:p>
            <a:r>
              <a:rPr lang="es-ES" sz="1400" dirty="0" err="1" smtClean="0"/>
              <a:t>Hadoop</a:t>
            </a:r>
            <a:r>
              <a:rPr lang="es-ES" sz="1400" dirty="0" smtClean="0"/>
              <a:t> se creó para manejar estos volúmenes de datos masivos. Tiene dos características principales que lo han transformado en el estándar de la industria:</a:t>
            </a:r>
          </a:p>
          <a:p>
            <a:pPr lvl="1"/>
            <a:r>
              <a:rPr lang="es-ES" sz="1200" dirty="0" smtClean="0"/>
              <a:t>Escalabilidad: los tamaños de clúster más grandes mejoran el rendimiento y proporcionan capacidades de procesamiento de datos más altas.</a:t>
            </a:r>
          </a:p>
          <a:p>
            <a:pPr lvl="1"/>
            <a:r>
              <a:rPr lang="es-ES" sz="1200" dirty="0" smtClean="0"/>
              <a:t>Tolerancia a fallas: </a:t>
            </a:r>
            <a:r>
              <a:rPr lang="es-ES" sz="1200" dirty="0" err="1" smtClean="0"/>
              <a:t>Hadoop</a:t>
            </a:r>
            <a:r>
              <a:rPr lang="es-ES" sz="1200" dirty="0" smtClean="0"/>
              <a:t> automáticamente replica los datos a través de los clústeres.</a:t>
            </a:r>
          </a:p>
        </p:txBody>
      </p:sp>
      <p:sp>
        <p:nvSpPr>
          <p:cNvPr id="8194" name="Rectangle 2"/>
          <p:cNvSpPr>
            <a:spLocks noGrp="1" noChangeArrowheads="1"/>
          </p:cNvSpPr>
          <p:nvPr>
            <p:ph type="title"/>
          </p:nvPr>
        </p:nvSpPr>
        <p:spPr/>
        <p:txBody>
          <a:bodyPr/>
          <a:lstStyle/>
          <a:p>
            <a:r>
              <a:rPr lang="es-ES" altLang="en-US" sz="1600" dirty="0"/>
              <a:t>¿Dónde se almacenan los </a:t>
            </a:r>
            <a:r>
              <a:rPr lang="en-US" altLang="en-US" sz="1600" dirty="0"/>
              <a:t>⁪</a:t>
            </a:r>
            <a:r>
              <a:rPr lang="es-ES" altLang="en-US" sz="1600" dirty="0"/>
              <a:t>datos masivos?</a:t>
            </a:r>
            <a:r>
              <a:t/>
            </a:r>
            <a:br/>
            <a:r>
              <a:rPr lang="es-ES" smtClean="0"/>
              <a:t>Procesamiento distribuido</a:t>
            </a:r>
          </a:p>
        </p:txBody>
      </p:sp>
      <p:pic>
        <p:nvPicPr>
          <p:cNvPr id="3" name="Picture 2" descr="Introduction to the Internet of Things - Mozilla Firefox">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99819B84-2DC6-413A-BDE3-A9F4C98EE067}"/>
              </a:ext>
            </a:extLst>
          </p:cNvPr>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175364" y="1239803"/>
            <a:ext cx="3757809" cy="1760182"/>
          </a:xfrm>
          <a:prstGeom prst="rect">
            <a:avLst/>
          </a:prstGeom>
        </p:spPr>
      </p:pic>
    </p:spTree>
    <p:extLst>
      <p:ext uri="{BB962C8B-B14F-4D97-AF65-F5344CB8AC3E}">
        <p14:creationId xmlns:p14="http://schemas.microsoft.com/office/powerpoint/2010/main" xmlns="" val="717086710"/>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p:txBody>
          <a:bodyPr/>
          <a:lstStyle/>
          <a:p>
            <a:r>
              <a:rPr lang="en-CA" dirty="0"/>
              <a:t>This PowerPoint deck is divided in two parts:</a:t>
            </a:r>
          </a:p>
          <a:p>
            <a:r>
              <a:rPr lang="en-US" dirty="0"/>
              <a:t>Instructor Planning Guide</a:t>
            </a:r>
            <a:endParaRPr lang="en-CA" dirty="0"/>
          </a:p>
          <a:p>
            <a:pPr lvl="1"/>
            <a:r>
              <a:rPr lang="en-CA" dirty="0"/>
              <a:t>Information to help you become familiar with the chapter</a:t>
            </a:r>
          </a:p>
          <a:p>
            <a:pPr lvl="1"/>
            <a:r>
              <a:rPr lang="en-CA" dirty="0"/>
              <a:t>Teaching aids</a:t>
            </a:r>
          </a:p>
          <a:p>
            <a:r>
              <a:rPr lang="en-CA" dirty="0"/>
              <a:t>Instructor Class Presentation</a:t>
            </a:r>
          </a:p>
          <a:p>
            <a:pPr lvl="1"/>
            <a:r>
              <a:rPr lang="en-CA" dirty="0"/>
              <a:t>Optional slides that you can use in the classroom</a:t>
            </a:r>
          </a:p>
          <a:p>
            <a:pPr lvl="1"/>
            <a:r>
              <a:rPr lang="en-CA" dirty="0"/>
              <a:t>Begins on slide # 9</a:t>
            </a:r>
          </a:p>
          <a:p>
            <a:endParaRPr lang="en-CA" dirty="0"/>
          </a:p>
          <a:p>
            <a:r>
              <a:rPr lang="en-CA" b="1" dirty="0"/>
              <a:t>Note</a:t>
            </a:r>
            <a:r>
              <a:rPr lang="en-CA" dirty="0"/>
              <a:t>: Remove the Planning Guide from this presentation before sharing with anyone.</a:t>
            </a:r>
          </a:p>
        </p:txBody>
      </p:sp>
      <p:sp>
        <p:nvSpPr>
          <p:cNvPr id="4098" name="Rectangle 33"/>
          <p:cNvSpPr>
            <a:spLocks noGrp="1" noChangeArrowheads="1"/>
          </p:cNvSpPr>
          <p:nvPr>
            <p:ph type="title"/>
          </p:nvPr>
        </p:nvSpPr>
        <p:spPr/>
        <p:txBody>
          <a:bodyPr/>
          <a:lstStyle/>
          <a:p>
            <a:r>
              <a:rPr lang="en-US" dirty="0"/>
              <a:t>Instructor Materials – Chapter 3 Planning Guide</a:t>
            </a:r>
          </a:p>
        </p:txBody>
      </p:sp>
    </p:spTree>
    <p:extLst>
      <p:ext uri="{BB962C8B-B14F-4D97-AF65-F5344CB8AC3E}">
        <p14:creationId xmlns:p14="http://schemas.microsoft.com/office/powerpoint/2010/main" xmlns=""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75157" y="883084"/>
            <a:ext cx="4828782" cy="4359059"/>
          </a:xfrm>
        </p:spPr>
        <p:txBody>
          <a:bodyPr/>
          <a:lstStyle/>
          <a:p>
            <a:r>
              <a:rPr lang="es-ES" sz="1400" spc="-30" dirty="0" smtClean="0"/>
              <a:t>El análisis de datos permite que las empresas comprendan mejor el impacto de sus productos y servicios, ajusten sus métodos y objetivos, y proporcionen a sus clientes mejores productos más rápido.</a:t>
            </a:r>
          </a:p>
          <a:p>
            <a:r>
              <a:rPr lang="es-ES" sz="1400" dirty="0" smtClean="0"/>
              <a:t>Los valores provienen de los dos tipos de datos procesados principales: transaccionales y analíticos. </a:t>
            </a:r>
          </a:p>
          <a:p>
            <a:r>
              <a:rPr lang="es-ES" sz="1400" dirty="0" smtClean="0"/>
              <a:t>La información transaccional se captura y se procesa a medida que se producen eventos.</a:t>
            </a:r>
          </a:p>
          <a:p>
            <a:pPr lvl="1"/>
            <a:r>
              <a:rPr lang="es-ES" sz="1200" dirty="0" smtClean="0"/>
              <a:t>Se utiliza para analizar informes de ventas y planes de fabricación diarios a fin de determinar cuánto inventario transportar.</a:t>
            </a:r>
          </a:p>
          <a:p>
            <a:r>
              <a:rPr lang="es-ES" sz="1400" dirty="0" smtClean="0"/>
              <a:t>La información analítica permite que se realicen tareas de análisis a nivel gerencial, como determinar si la organización debe instalar una nueva planta de fabricación.</a:t>
            </a:r>
          </a:p>
          <a:p>
            <a:pPr lvl="1"/>
            <a:endParaRPr lang="es-ES" sz="1200" dirty="0"/>
          </a:p>
        </p:txBody>
      </p:sp>
      <p:sp>
        <p:nvSpPr>
          <p:cNvPr id="8194" name="Rectangle 2"/>
          <p:cNvSpPr>
            <a:spLocks noGrp="1" noChangeArrowheads="1"/>
          </p:cNvSpPr>
          <p:nvPr>
            <p:ph type="title"/>
          </p:nvPr>
        </p:nvSpPr>
        <p:spPr/>
        <p:txBody>
          <a:bodyPr/>
          <a:lstStyle/>
          <a:p>
            <a:r>
              <a:rPr lang="es-ES" sz="1600" dirty="0"/>
              <a:t>Soporte de empresas con datos </a:t>
            </a:r>
            <a:r>
              <a:rPr lang="es-ES" sz="1600" dirty="0" smtClean="0"/>
              <a:t>masivos</a:t>
            </a:r>
            <a:r>
              <a:rPr lang="en-US" sz="1600" dirty="0" smtClean="0"/>
              <a:t/>
            </a:r>
            <a:br>
              <a:rPr lang="en-US" sz="1600" dirty="0" smtClean="0"/>
            </a:br>
            <a:r>
              <a:rPr lang="es-ES" dirty="0" smtClean="0"/>
              <a:t>¿Por qué las empresas analizan datos?</a:t>
            </a:r>
          </a:p>
        </p:txBody>
      </p:sp>
      <p:pic>
        <p:nvPicPr>
          <p:cNvPr id="4" name="Picture 3" descr="Introduction to the Internet of Things - Mozilla Firefox">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4B5C6E0D-90D1-4777-994A-233DBBBD9D2C}"/>
              </a:ext>
            </a:extLst>
          </p:cNvPr>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4903939" y="1209545"/>
            <a:ext cx="4020854" cy="2441792"/>
          </a:xfrm>
          <a:prstGeom prst="rect">
            <a:avLst/>
          </a:prstGeom>
        </p:spPr>
      </p:pic>
    </p:spTree>
    <p:extLst>
      <p:ext uri="{BB962C8B-B14F-4D97-AF65-F5344CB8AC3E}">
        <p14:creationId xmlns:p14="http://schemas.microsoft.com/office/powerpoint/2010/main" xmlns="" val="847210892"/>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3983277" y="475990"/>
            <a:ext cx="4910203" cy="4453002"/>
          </a:xfrm>
        </p:spPr>
        <p:txBody>
          <a:bodyPr/>
          <a:lstStyle/>
          <a:p>
            <a:r>
              <a:rPr lang="es-ES" sz="1400" dirty="0" smtClean="0"/>
              <a:t>Los datos se originan a partir de sensores y cualquier elemento que se haya explorado, introducido y publicado en Internet.</a:t>
            </a:r>
          </a:p>
          <a:p>
            <a:r>
              <a:rPr lang="es-ES" sz="1400" dirty="0" smtClean="0"/>
              <a:t>Los datos recopilados se pueden clasificar como estructurados o no estructurados. </a:t>
            </a:r>
          </a:p>
          <a:p>
            <a:r>
              <a:rPr lang="es-ES" sz="1400" dirty="0" smtClean="0"/>
              <a:t>Los datos estructurados son creados por aplicaciones que utilizan la entrada de formato "fijo", como las hojas de cálculo. Es posible que se deban manipular en un formato común como CSV.</a:t>
            </a:r>
          </a:p>
          <a:p>
            <a:r>
              <a:rPr lang="es-ES" sz="1400" dirty="0" smtClean="0"/>
              <a:t>Los datos no estructurados se generan en un estilo de “forma libre”, como audio, video, páginas web y </a:t>
            </a:r>
            <a:r>
              <a:rPr lang="es-ES" sz="1400" dirty="0" err="1" smtClean="0"/>
              <a:t>tweets</a:t>
            </a:r>
            <a:r>
              <a:rPr lang="es-ES" sz="1400" dirty="0" smtClean="0"/>
              <a:t>.</a:t>
            </a:r>
          </a:p>
          <a:p>
            <a:r>
              <a:rPr lang="es-ES" sz="1400" dirty="0" smtClean="0"/>
              <a:t>Entre los ejemplos de herramientas para preparar datos no estructurados para el procesamiento se encuentran:</a:t>
            </a:r>
          </a:p>
          <a:p>
            <a:pPr lvl="1"/>
            <a:r>
              <a:rPr lang="es-ES" sz="1200" dirty="0" smtClean="0"/>
              <a:t>Las herramientas que «raspan la red» (web </a:t>
            </a:r>
            <a:r>
              <a:rPr lang="es-ES" sz="1200" dirty="0" err="1" smtClean="0"/>
              <a:t>scraping</a:t>
            </a:r>
            <a:r>
              <a:rPr lang="es-ES" sz="1200" dirty="0" smtClean="0"/>
              <a:t>) extraen datos de páginas HTML automáticamente.</a:t>
            </a:r>
          </a:p>
          <a:p>
            <a:pPr lvl="1"/>
            <a:r>
              <a:rPr lang="es-ES" sz="1200" dirty="0" smtClean="0"/>
              <a:t>Interfaces del programa de aplicación (API) </a:t>
            </a:r>
            <a:r>
              <a:rPr lang="es-ES" sz="1200" dirty="0" err="1" smtClean="0"/>
              <a:t>RESTful</a:t>
            </a:r>
            <a:r>
              <a:rPr lang="es-ES" sz="1200" dirty="0" smtClean="0"/>
              <a:t>.</a:t>
            </a:r>
          </a:p>
          <a:p>
            <a:pPr lvl="1"/>
            <a:endParaRPr lang="es-ES" sz="1200" dirty="0"/>
          </a:p>
          <a:p>
            <a:pPr lvl="1"/>
            <a:endParaRPr lang="es-ES" sz="1200" dirty="0"/>
          </a:p>
        </p:txBody>
      </p:sp>
      <p:sp>
        <p:nvSpPr>
          <p:cNvPr id="8194" name="Rectangle 2"/>
          <p:cNvSpPr>
            <a:spLocks noGrp="1" noChangeArrowheads="1"/>
          </p:cNvSpPr>
          <p:nvPr>
            <p:ph type="title"/>
          </p:nvPr>
        </p:nvSpPr>
        <p:spPr/>
        <p:txBody>
          <a:bodyPr/>
          <a:lstStyle/>
          <a:p>
            <a:r>
              <a:rPr lang="es-ES" sz="1600" dirty="0"/>
              <a:t>Soporte de empresas con datos </a:t>
            </a:r>
            <a:r>
              <a:rPr lang="es-ES" sz="1600" dirty="0" smtClean="0"/>
              <a:t>masivos</a:t>
            </a:r>
            <a:r>
              <a:rPr lang="en-US" sz="1600" dirty="0" smtClean="0"/>
              <a:t/>
            </a:r>
            <a:br>
              <a:rPr lang="en-US" sz="1600" dirty="0" smtClean="0"/>
            </a:br>
            <a:r>
              <a:rPr lang="es-ES" dirty="0" smtClean="0"/>
              <a:t>Fuentes de información</a:t>
            </a:r>
          </a:p>
        </p:txBody>
      </p:sp>
      <p:pic>
        <p:nvPicPr>
          <p:cNvPr id="3" name="Picture 2" descr="Introduction to the Internet of Things - Mozilla Firefox">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8A658E26-5E9C-4EE9-91F4-D387C60F0496}"/>
              </a:ext>
            </a:extLst>
          </p:cNvPr>
          <p:cNvPicPr>
            <a:picLocks noChangeAspect="1"/>
          </p:cNvPicPr>
          <p:nvPr/>
        </p:nvPicPr>
        <p:blipFill>
          <a:blip r:embed="rId3"/>
          <a:stretch>
            <a:fillRect/>
          </a:stretch>
        </p:blipFill>
        <p:spPr>
          <a:xfrm>
            <a:off x="156577" y="996102"/>
            <a:ext cx="3676387" cy="2168280"/>
          </a:xfrm>
          <a:prstGeom prst="rect">
            <a:avLst/>
          </a:prstGeom>
        </p:spPr>
      </p:pic>
    </p:spTree>
    <p:extLst>
      <p:ext uri="{BB962C8B-B14F-4D97-AF65-F5344CB8AC3E}">
        <p14:creationId xmlns:p14="http://schemas.microsoft.com/office/powerpoint/2010/main" xmlns="" val="878518583"/>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87891" y="845507"/>
            <a:ext cx="4807855" cy="4014591"/>
          </a:xfrm>
        </p:spPr>
        <p:txBody>
          <a:bodyPr/>
          <a:lstStyle/>
          <a:p>
            <a:pPr>
              <a:lnSpc>
                <a:spcPct val="98000"/>
              </a:lnSpc>
            </a:pPr>
            <a:r>
              <a:rPr lang="es-ES" sz="1400" spc="-20" dirty="0" smtClean="0"/>
              <a:t>La minería de datos es el proceso por el cual los datos sin procesar se transforman en información significativa.</a:t>
            </a:r>
          </a:p>
          <a:p>
            <a:pPr>
              <a:lnSpc>
                <a:spcPct val="98000"/>
              </a:lnSpc>
            </a:pPr>
            <a:r>
              <a:rPr lang="es-ES" sz="1400" spc="-20" dirty="0" smtClean="0"/>
              <a:t>Los datos sometidos a minería de datos se deben analizar y presentar a los administradores y las personas responsables de tomar decisiones. </a:t>
            </a:r>
          </a:p>
          <a:p>
            <a:pPr>
              <a:lnSpc>
                <a:spcPct val="98000"/>
              </a:lnSpc>
            </a:pPr>
            <a:r>
              <a:rPr lang="es-ES" sz="1400" spc="-20" dirty="0" smtClean="0"/>
              <a:t>La determinación de las mejores herramientas de visualización que se deben usar variará en función de lo siguiente:</a:t>
            </a:r>
          </a:p>
          <a:p>
            <a:pPr lvl="1">
              <a:lnSpc>
                <a:spcPct val="98000"/>
              </a:lnSpc>
            </a:pPr>
            <a:r>
              <a:rPr lang="es-ES" sz="1200" spc="-20" dirty="0" smtClean="0"/>
              <a:t>Cantidad de variables</a:t>
            </a:r>
          </a:p>
          <a:p>
            <a:pPr lvl="1">
              <a:lnSpc>
                <a:spcPct val="98000"/>
              </a:lnSpc>
            </a:pPr>
            <a:r>
              <a:rPr lang="es-ES" sz="1200" spc="-20" dirty="0" smtClean="0"/>
              <a:t>Cantidad de puntos de datos en cada variable</a:t>
            </a:r>
          </a:p>
          <a:p>
            <a:pPr lvl="1">
              <a:lnSpc>
                <a:spcPct val="98000"/>
              </a:lnSpc>
            </a:pPr>
            <a:r>
              <a:rPr lang="es-ES" sz="1200" spc="-20" dirty="0" smtClean="0"/>
              <a:t>Representan los datos una línea de tiempo</a:t>
            </a:r>
          </a:p>
          <a:p>
            <a:pPr lvl="1">
              <a:lnSpc>
                <a:spcPct val="98000"/>
              </a:lnSpc>
            </a:pPr>
            <a:r>
              <a:rPr lang="es-ES" sz="1200" spc="-20" dirty="0" smtClean="0"/>
              <a:t>Los elementos requieren comparaciones</a:t>
            </a:r>
          </a:p>
          <a:p>
            <a:pPr>
              <a:lnSpc>
                <a:spcPct val="98000"/>
              </a:lnSpc>
            </a:pPr>
            <a:r>
              <a:rPr lang="es-ES" sz="1400" spc="-20" dirty="0" smtClean="0"/>
              <a:t>Entre los gráficos populares se incluyen gráficos circulares, de líneas, de columnas, de barras y de dispersión.</a:t>
            </a:r>
          </a:p>
          <a:p>
            <a:pPr>
              <a:lnSpc>
                <a:spcPct val="98000"/>
              </a:lnSpc>
            </a:pPr>
            <a:endParaRPr lang="es-ES" sz="1400" spc="-20" dirty="0"/>
          </a:p>
          <a:p>
            <a:pPr lvl="1">
              <a:lnSpc>
                <a:spcPct val="98000"/>
              </a:lnSpc>
            </a:pPr>
            <a:endParaRPr lang="es-ES" sz="1200" spc="-20" dirty="0"/>
          </a:p>
        </p:txBody>
      </p:sp>
      <p:sp>
        <p:nvSpPr>
          <p:cNvPr id="8194" name="Rectangle 2"/>
          <p:cNvSpPr>
            <a:spLocks noGrp="1" noChangeArrowheads="1"/>
          </p:cNvSpPr>
          <p:nvPr>
            <p:ph type="title"/>
          </p:nvPr>
        </p:nvSpPr>
        <p:spPr>
          <a:xfrm>
            <a:off x="1" y="41393"/>
            <a:ext cx="9144000" cy="757551"/>
          </a:xfrm>
        </p:spPr>
        <p:txBody>
          <a:bodyPr/>
          <a:lstStyle/>
          <a:p>
            <a:r>
              <a:rPr lang="es-ES" sz="1600" dirty="0"/>
              <a:t>Soporte para empresas con datos </a:t>
            </a:r>
            <a:r>
              <a:rPr lang="es-ES" sz="1600" dirty="0" smtClean="0"/>
              <a:t>masivos</a:t>
            </a:r>
            <a:r>
              <a:rPr lang="en-US" sz="1600" dirty="0" smtClean="0"/>
              <a:t/>
            </a:r>
            <a:br>
              <a:rPr lang="en-US" sz="1600" dirty="0" smtClean="0"/>
            </a:br>
            <a:r>
              <a:rPr lang="es-ES" dirty="0" smtClean="0"/>
              <a:t>Visualización de datos</a:t>
            </a:r>
          </a:p>
        </p:txBody>
      </p:sp>
      <p:pic>
        <p:nvPicPr>
          <p:cNvPr id="4" name="Picture 3" descr="Introduction to the Internet of Things - Mozilla Firefox">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C06A2AD2-2044-4CEF-A95D-4736C3C669B2}"/>
              </a:ext>
            </a:extLst>
          </p:cNvPr>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5098094" y="1164922"/>
            <a:ext cx="3912378" cy="2592887"/>
          </a:xfrm>
          <a:prstGeom prst="rect">
            <a:avLst/>
          </a:prstGeom>
        </p:spPr>
      </p:pic>
    </p:spTree>
    <p:extLst>
      <p:ext uri="{BB962C8B-B14F-4D97-AF65-F5344CB8AC3E}">
        <p14:creationId xmlns:p14="http://schemas.microsoft.com/office/powerpoint/2010/main" xmlns="" val="3719747897"/>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41393"/>
            <a:ext cx="9144000" cy="757551"/>
          </a:xfrm>
        </p:spPr>
        <p:txBody>
          <a:bodyPr/>
          <a:lstStyle/>
          <a:p>
            <a:r>
              <a:rPr lang="es-ES" sz="1600" dirty="0"/>
              <a:t>Soporte para empresas con datos </a:t>
            </a:r>
            <a:r>
              <a:rPr lang="es-ES" sz="1600" dirty="0" smtClean="0"/>
              <a:t>masivos</a:t>
            </a:r>
            <a:r>
              <a:rPr lang="en-US" sz="1600" dirty="0" smtClean="0"/>
              <a:t/>
            </a:r>
            <a:br>
              <a:rPr lang="en-US" sz="1600" dirty="0" smtClean="0"/>
            </a:br>
            <a:r>
              <a:rPr lang="es-ES" dirty="0" smtClean="0"/>
              <a:t>Tipos de gráficos</a:t>
            </a:r>
          </a:p>
        </p:txBody>
      </p:sp>
      <p:pic>
        <p:nvPicPr>
          <p:cNvPr id="6" name="Content Placeholder 5" descr="Introduction to the Internet of Things - Mozilla Firefox">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498E2967-4680-4A2B-A35F-EF4642816C09}"/>
              </a:ext>
            </a:extLst>
          </p:cNvPr>
          <p:cNvPicPr>
            <a:picLocks noGrp="1" noChangeAspect="1"/>
          </p:cNvPicPr>
          <p:nvPr>
            <p:ph idx="1"/>
          </p:nvPr>
        </p:nvPicPr>
        <p:blipFill>
          <a:blip r:embed="rId3"/>
          <a:stretch>
            <a:fillRect/>
          </a:stretch>
        </p:blipFill>
        <p:spPr>
          <a:xfrm>
            <a:off x="951978" y="798991"/>
            <a:ext cx="7340252" cy="4255395"/>
          </a:xfrm>
        </p:spPr>
      </p:pic>
    </p:spTree>
    <p:extLst>
      <p:ext uri="{BB962C8B-B14F-4D97-AF65-F5344CB8AC3E}">
        <p14:creationId xmlns:p14="http://schemas.microsoft.com/office/powerpoint/2010/main" xmlns="" val="638323478"/>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4559476" y="901874"/>
            <a:ext cx="4428408" cy="4014591"/>
          </a:xfrm>
        </p:spPr>
        <p:txBody>
          <a:bodyPr/>
          <a:lstStyle/>
          <a:p>
            <a:r>
              <a:rPr lang="es-ES" sz="1400" dirty="0" smtClean="0"/>
              <a:t>El análisis de datos es el proceso de inspección, limpieza, transformación y creación de modelos de datos para descubrir información útil.</a:t>
            </a:r>
          </a:p>
          <a:p>
            <a:r>
              <a:rPr lang="es-ES" sz="1400" dirty="0" smtClean="0"/>
              <a:t>Tener una estrategia permite que una empresa determine el tipo de análisis requerido y la mejor herramienta para realizar el análisis.</a:t>
            </a:r>
          </a:p>
          <a:p>
            <a:r>
              <a:rPr lang="es-ES" sz="1400" dirty="0" smtClean="0"/>
              <a:t>Las herramientas y aplicaciones varían desde el uso de una hoja de cálculo de Excel o Google </a:t>
            </a:r>
            <a:r>
              <a:rPr lang="es-ES" sz="1400" dirty="0" err="1" smtClean="0"/>
              <a:t>Analytics</a:t>
            </a:r>
            <a:r>
              <a:rPr lang="es-ES" sz="1400" dirty="0" smtClean="0"/>
              <a:t> para muestras de datos de pequeñas a medianas, hasta las aplicaciones dedicadas a la manipulación y al análisis de conjuntos de datos realmente masivos. </a:t>
            </a:r>
          </a:p>
          <a:p>
            <a:r>
              <a:rPr lang="es-ES" sz="1400" dirty="0" smtClean="0"/>
              <a:t>Entre los ejemplos se incluyen a </a:t>
            </a:r>
            <a:r>
              <a:rPr lang="es-ES" sz="1400" dirty="0" err="1" smtClean="0"/>
              <a:t>Knime</a:t>
            </a:r>
            <a:r>
              <a:rPr lang="es-ES" sz="1400" dirty="0" smtClean="0"/>
              <a:t>, </a:t>
            </a:r>
            <a:r>
              <a:rPr lang="es-ES" sz="1400" dirty="0" err="1" smtClean="0"/>
              <a:t>OpenRefine</a:t>
            </a:r>
            <a:r>
              <a:rPr lang="es-ES" sz="1400" dirty="0" smtClean="0"/>
              <a:t>, Orange y </a:t>
            </a:r>
            <a:r>
              <a:rPr lang="es-ES" sz="1400" dirty="0" err="1" smtClean="0"/>
              <a:t>RapidMiner</a:t>
            </a:r>
            <a:r>
              <a:rPr lang="es-ES" sz="1400" dirty="0" smtClean="0"/>
              <a:t>.</a:t>
            </a:r>
          </a:p>
          <a:p>
            <a:pPr lvl="1"/>
            <a:endParaRPr lang="es-ES" sz="1200" dirty="0"/>
          </a:p>
        </p:txBody>
      </p:sp>
      <p:sp>
        <p:nvSpPr>
          <p:cNvPr id="8194" name="Rectangle 2"/>
          <p:cNvSpPr>
            <a:spLocks noGrp="1" noChangeArrowheads="1"/>
          </p:cNvSpPr>
          <p:nvPr>
            <p:ph type="title"/>
          </p:nvPr>
        </p:nvSpPr>
        <p:spPr>
          <a:xfrm>
            <a:off x="1" y="41393"/>
            <a:ext cx="9144000" cy="757551"/>
          </a:xfrm>
        </p:spPr>
        <p:txBody>
          <a:bodyPr/>
          <a:lstStyle/>
          <a:p>
            <a:r>
              <a:rPr lang="es-ES" sz="1600" dirty="0"/>
              <a:t>Soporte de empresas con datos </a:t>
            </a:r>
            <a:r>
              <a:rPr lang="es-ES" sz="1600" dirty="0" smtClean="0"/>
              <a:t>masivos</a:t>
            </a:r>
            <a:r>
              <a:rPr lang="en-US" sz="1600" dirty="0" smtClean="0"/>
              <a:t/>
            </a:r>
            <a:br>
              <a:rPr lang="en-US" sz="1600" dirty="0" smtClean="0"/>
            </a:br>
            <a:r>
              <a:rPr lang="es-ES" dirty="0" smtClean="0"/>
              <a:t>Análisis de datos masivos para el uso eficaz en la empresa</a:t>
            </a:r>
          </a:p>
        </p:txBody>
      </p:sp>
      <p:pic>
        <p:nvPicPr>
          <p:cNvPr id="3" name="Picture 2" descr="Introduction to the Internet of Things - Mozilla Firefox">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5B447090-A0F4-40C4-96E0-06E423A35004}"/>
              </a:ext>
            </a:extLst>
          </p:cNvPr>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331938" y="1045923"/>
            <a:ext cx="3758136" cy="2605414"/>
          </a:xfrm>
          <a:prstGeom prst="rect">
            <a:avLst/>
          </a:prstGeom>
        </p:spPr>
      </p:pic>
    </p:spTree>
    <p:extLst>
      <p:ext uri="{BB962C8B-B14F-4D97-AF65-F5344CB8AC3E}">
        <p14:creationId xmlns:p14="http://schemas.microsoft.com/office/powerpoint/2010/main" xmlns="" val="2304158175"/>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41393"/>
            <a:ext cx="9144000" cy="757551"/>
          </a:xfrm>
        </p:spPr>
        <p:txBody>
          <a:bodyPr/>
          <a:lstStyle/>
          <a:p>
            <a:r>
              <a:rPr lang="es-ES" sz="1600" dirty="0"/>
              <a:t>Soporte de empresas con datos </a:t>
            </a:r>
            <a:r>
              <a:rPr lang="es-ES" sz="1600" dirty="0" smtClean="0"/>
              <a:t>masivos</a:t>
            </a:r>
            <a:r>
              <a:rPr lang="en-US" sz="1600" dirty="0" smtClean="0"/>
              <a:t/>
            </a:r>
            <a:br>
              <a:rPr lang="en-US" sz="1600" dirty="0" smtClean="0"/>
            </a:br>
            <a:r>
              <a:rPr lang="es-ES" dirty="0" smtClean="0"/>
              <a:t>Práctica de laboratorio en Excel: pronósticos</a:t>
            </a:r>
          </a:p>
        </p:txBody>
      </p:sp>
      <p:pic>
        <p:nvPicPr>
          <p:cNvPr id="3" name="Picture 2"/>
          <p:cNvPicPr>
            <a:picLocks noChangeAspect="1"/>
          </p:cNvPicPr>
          <p:nvPr/>
        </p:nvPicPr>
        <p:blipFill>
          <a:blip r:embed="rId3"/>
          <a:stretch>
            <a:fillRect/>
          </a:stretch>
        </p:blipFill>
        <p:spPr>
          <a:xfrm>
            <a:off x="1374251" y="798944"/>
            <a:ext cx="6084764" cy="3907572"/>
          </a:xfrm>
          <a:prstGeom prst="rect">
            <a:avLst/>
          </a:prstGeom>
          <a:ln>
            <a:solidFill>
              <a:schemeClr val="accent4">
                <a:lumMod val="50000"/>
              </a:schemeClr>
            </a:solidFill>
          </a:ln>
        </p:spPr>
      </p:pic>
    </p:spTree>
    <p:extLst>
      <p:ext uri="{BB962C8B-B14F-4D97-AF65-F5344CB8AC3E}">
        <p14:creationId xmlns:p14="http://schemas.microsoft.com/office/powerpoint/2010/main" xmlns="" val="1031898497"/>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s-ES" smtClean="0"/>
              <a:t>3.2 Resumen del capítulo</a:t>
            </a:r>
          </a:p>
        </p:txBody>
      </p:sp>
    </p:spTree>
    <p:extLst>
      <p:ext uri="{BB962C8B-B14F-4D97-AF65-F5344CB8AC3E}">
        <p14:creationId xmlns:p14="http://schemas.microsoft.com/office/powerpoint/2010/main" xmlns="" val="3886944279"/>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s-ES" altLang="en-US" sz="1600" dirty="0"/>
              <a:t>Resumen del capítulo</a:t>
            </a:r>
            <a:r>
              <a:rPr dirty="0"/>
              <a:t/>
            </a:r>
            <a:br>
              <a:rPr dirty="0"/>
            </a:br>
            <a:r>
              <a:rPr lang="es-ES" dirty="0" smtClean="0"/>
              <a:t>Resumen</a:t>
            </a:r>
            <a:endParaRPr lang="es-ES" altLang="en-US" sz="1800" dirty="0">
              <a:solidFill>
                <a:srgbClr val="FF0000"/>
              </a:solidFill>
            </a:endParaRPr>
          </a:p>
        </p:txBody>
      </p:sp>
      <p:sp>
        <p:nvSpPr>
          <p:cNvPr id="3" name="Content Placeholder 2"/>
          <p:cNvSpPr>
            <a:spLocks noGrp="1"/>
          </p:cNvSpPr>
          <p:nvPr>
            <p:ph idx="1"/>
          </p:nvPr>
        </p:nvSpPr>
        <p:spPr>
          <a:xfrm>
            <a:off x="124213" y="744280"/>
            <a:ext cx="8895574" cy="4155319"/>
          </a:xfrm>
        </p:spPr>
        <p:txBody>
          <a:bodyPr/>
          <a:lstStyle/>
          <a:p>
            <a:r>
              <a:rPr lang="es-ES" sz="1300" dirty="0"/>
              <a:t>Las tres características de los datos masivos son las siguientes:</a:t>
            </a:r>
          </a:p>
          <a:p>
            <a:pPr lvl="1"/>
            <a:r>
              <a:rPr lang="es-ES" sz="1300" dirty="0"/>
              <a:t>gran cantidad de datos que requiere cada vez más espacio de almacenamiento (volumen)</a:t>
            </a:r>
          </a:p>
          <a:p>
            <a:pPr lvl="1"/>
            <a:r>
              <a:rPr lang="es-ES" sz="1300" dirty="0"/>
              <a:t>rápido crecimiento exponencial (velocidad)</a:t>
            </a:r>
          </a:p>
          <a:p>
            <a:pPr lvl="1"/>
            <a:r>
              <a:rPr lang="es-ES" sz="1300" dirty="0"/>
              <a:t>generados en diferentes formatos (variedad)</a:t>
            </a:r>
          </a:p>
          <a:p>
            <a:r>
              <a:rPr lang="es-ES" sz="1300" dirty="0"/>
              <a:t>La computación en la niebla utiliza dispositivos “perimetrales” o de clientes de usuarios finales para ejecutar el procesamiento previo y almacenamiento.</a:t>
            </a:r>
          </a:p>
          <a:p>
            <a:pPr lvl="1"/>
            <a:r>
              <a:rPr lang="es-ES" sz="1300" dirty="0"/>
              <a:t>Se diseñó con el fin de mantener los datos más cerca del origen para su procesamiento previo. </a:t>
            </a:r>
          </a:p>
          <a:p>
            <a:r>
              <a:rPr lang="es-ES" sz="1300" dirty="0"/>
              <a:t>La nube es un conjunto de centros de datos o grupos de servidores conectados que ofrecen acceso a software, almacenamiento y servicios, en cualquier lugar y en cualquier momento, mediante una interfaz de navegador.</a:t>
            </a:r>
          </a:p>
          <a:p>
            <a:pPr lvl="1"/>
            <a:r>
              <a:rPr lang="es-ES" sz="1300" dirty="0"/>
              <a:t>Proporciona un aumento del almacenamiento de datos y reduce la necesidad de equipos de TI en el sitio, mantenimiento y administración. </a:t>
            </a:r>
          </a:p>
          <a:p>
            <a:r>
              <a:rPr lang="es-ES" sz="1300" dirty="0"/>
              <a:t>El procesamiento de datos distribuidos toma grandes volúmenes de datos de una fuente y los divide en partes más pequeñas, y los distribuye en muchas ubicaciones para que se procesen.</a:t>
            </a:r>
          </a:p>
          <a:p>
            <a:pPr lvl="1"/>
            <a:r>
              <a:rPr lang="es-ES" sz="1300" dirty="0"/>
              <a:t>Cada computadora de la arquitectura distribuida analiza su parte del total de datos masivos.</a:t>
            </a:r>
          </a:p>
          <a:p>
            <a:pPr lvl="1"/>
            <a:endParaRPr lang="es-ES" sz="1300" dirty="0"/>
          </a:p>
        </p:txBody>
      </p:sp>
    </p:spTree>
    <p:extLst>
      <p:ext uri="{BB962C8B-B14F-4D97-AF65-F5344CB8AC3E}">
        <p14:creationId xmlns:p14="http://schemas.microsoft.com/office/powerpoint/2010/main" xmlns="" val="1244122906"/>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s-ES" altLang="en-US" sz="1600" dirty="0"/>
              <a:t>Resumen del capítulo</a:t>
            </a:r>
            <a:r>
              <a:t/>
            </a:r>
            <a:br/>
            <a:r>
              <a:rPr lang="es-ES" smtClean="0"/>
              <a:t>Resumen (continuación)</a:t>
            </a:r>
            <a:endParaRPr lang="es-ES" altLang="en-US" sz="1800" dirty="0">
              <a:solidFill>
                <a:srgbClr val="FF0000"/>
              </a:solidFill>
            </a:endParaRPr>
          </a:p>
        </p:txBody>
      </p:sp>
      <p:sp>
        <p:nvSpPr>
          <p:cNvPr id="3" name="Content Placeholder 2"/>
          <p:cNvSpPr>
            <a:spLocks noGrp="1"/>
          </p:cNvSpPr>
          <p:nvPr>
            <p:ph idx="1"/>
          </p:nvPr>
        </p:nvSpPr>
        <p:spPr>
          <a:xfrm>
            <a:off x="124213" y="744280"/>
            <a:ext cx="8895574" cy="4155319"/>
          </a:xfrm>
        </p:spPr>
        <p:txBody>
          <a:bodyPr/>
          <a:lstStyle/>
          <a:p>
            <a:r>
              <a:rPr lang="es-ES" sz="1600" dirty="0"/>
              <a:t>Las empresas obtienen valor mediante la recopilación y el análisis de datos para comprender el impacto de los productos y servicios, ajustar los métodos y objetivos, y proporcionar a sus clientes mejores productos con mayor rapidez. </a:t>
            </a:r>
          </a:p>
          <a:p>
            <a:r>
              <a:rPr lang="es-ES" dirty="0" smtClean="0"/>
              <a:t>Los datos estructurados se crean mediante aplicaciones que utilizan entradas de formato “fijo”, como hojas de cálculo o formularios médicos.</a:t>
            </a:r>
          </a:p>
          <a:p>
            <a:r>
              <a:rPr lang="es-ES" dirty="0" smtClean="0"/>
              <a:t>Los datos no estructurados se generan en un estilo de “forma libre”, como audio, video, páginas web y </a:t>
            </a:r>
            <a:r>
              <a:rPr lang="es-ES" dirty="0" err="1" smtClean="0"/>
              <a:t>tweets</a:t>
            </a:r>
            <a:r>
              <a:rPr lang="es-ES" dirty="0" smtClean="0"/>
              <a:t>.</a:t>
            </a:r>
          </a:p>
          <a:p>
            <a:r>
              <a:rPr lang="es-ES" dirty="0" smtClean="0"/>
              <a:t>Ambas formas de datos deben manipularse en un formato común para su análisis.</a:t>
            </a:r>
          </a:p>
          <a:p>
            <a:r>
              <a:rPr lang="es-ES" dirty="0" smtClean="0"/>
              <a:t>La minería de datos es el proceso que se utiliza para convertir los datos sin procesar en información significativa al detectar patrones y relaciones en los grandes conjuntos de datos. </a:t>
            </a:r>
          </a:p>
          <a:p>
            <a:r>
              <a:rPr lang="es-ES" dirty="0" smtClean="0"/>
              <a:t>La visualización de datos es el proceso que se utiliza para captar los datos analizados y usar gráficos como línea, columna, barra, diagrama o dispersión para presentar la información importante.</a:t>
            </a:r>
            <a:endParaRPr lang="es-ES" sz="1500" dirty="0"/>
          </a:p>
        </p:txBody>
      </p:sp>
    </p:spTree>
    <p:extLst>
      <p:ext uri="{BB962C8B-B14F-4D97-AF65-F5344CB8AC3E}">
        <p14:creationId xmlns:p14="http://schemas.microsoft.com/office/powerpoint/2010/main" xmlns="" val="2444137524"/>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90828277"/>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s-ES" dirty="0" smtClean="0"/>
              <a:t>Capítulo 3: todo genera datos</a:t>
            </a:r>
          </a:p>
        </p:txBody>
      </p:sp>
      <p:sp>
        <p:nvSpPr>
          <p:cNvPr id="3" name="Rectangle 2"/>
          <p:cNvSpPr/>
          <p:nvPr/>
        </p:nvSpPr>
        <p:spPr>
          <a:xfrm>
            <a:off x="628650" y="3436035"/>
            <a:ext cx="4572000" cy="646331"/>
          </a:xfrm>
          <a:prstGeom prst="rect">
            <a:avLst/>
          </a:prstGeom>
        </p:spPr>
        <p:txBody>
          <a:bodyPr>
            <a:spAutoFit/>
          </a:bodyPr>
          <a:lstStyle/>
          <a:p>
            <a:r>
              <a:rPr lang="es-ES" b="1" dirty="0"/>
              <a:t>Introducción a Internet de las cosas v. 2.0: guía de planificación</a:t>
            </a:r>
          </a:p>
        </p:txBody>
      </p:sp>
    </p:spTree>
    <p:extLst>
      <p:ext uri="{BB962C8B-B14F-4D97-AF65-F5344CB8AC3E}">
        <p14:creationId xmlns:p14="http://schemas.microsoft.com/office/powerpoint/2010/main" xmlns="" val="914249568"/>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7" name="Rectangle 34"/>
          <p:cNvSpPr>
            <a:spLocks noGrp="1" noChangeArrowheads="1"/>
          </p:cNvSpPr>
          <p:nvPr>
            <p:ph idx="1"/>
          </p:nvPr>
        </p:nvSpPr>
        <p:spPr/>
        <p:txBody>
          <a:bodyPr/>
          <a:lstStyle/>
          <a:p>
            <a:pPr marL="0" indent="0">
              <a:spcBef>
                <a:spcPct val="30000"/>
              </a:spcBef>
              <a:buNone/>
            </a:pPr>
            <a:r>
              <a:rPr lang="en-US" dirty="0"/>
              <a:t>What activities are associated with this chapter?</a:t>
            </a:r>
            <a:endParaRPr lang="en-US" dirty="0">
              <a:solidFill>
                <a:srgbClr val="00B0F0"/>
              </a:solidFill>
            </a:endParaRP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sp>
        <p:nvSpPr>
          <p:cNvPr id="6146" name="Rectangle 33"/>
          <p:cNvSpPr>
            <a:spLocks noGrp="1" noChangeArrowheads="1"/>
          </p:cNvSpPr>
          <p:nvPr>
            <p:ph type="title"/>
          </p:nvPr>
        </p:nvSpPr>
        <p:spPr/>
        <p:txBody>
          <a:bodyPr/>
          <a:lstStyle/>
          <a:p>
            <a:pPr eaLnBrk="1" hangingPunct="1"/>
            <a:r>
              <a:rPr lang="en-US" dirty="0"/>
              <a:t>Chapter 3: Activities</a:t>
            </a:r>
          </a:p>
        </p:txBody>
      </p:sp>
      <p:graphicFrame>
        <p:nvGraphicFramePr>
          <p:cNvPr id="7" name="Content Placeholder 3"/>
          <p:cNvGraphicFramePr>
            <a:graphicFrameLocks/>
          </p:cNvGraphicFramePr>
          <p:nvPr>
            <p:extLst>
              <p:ext uri="{D42A27DB-BD31-4B8C-83A1-F6EECF244321}">
                <p14:modId xmlns:p14="http://schemas.microsoft.com/office/powerpoint/2010/main" xmlns="" val="1727439219"/>
              </p:ext>
            </p:extLst>
          </p:nvPr>
        </p:nvGraphicFramePr>
        <p:xfrm>
          <a:off x="457291" y="1122081"/>
          <a:ext cx="8248043" cy="3093784"/>
        </p:xfrm>
        <a:graphic>
          <a:graphicData uri="http://schemas.openxmlformats.org/drawingml/2006/table">
            <a:tbl>
              <a:tblPr firstRow="1" bandRow="1">
                <a:tableStyleId>{5C22544A-7EE6-4342-B048-85BDC9FD1C3A}</a:tableStyleId>
              </a:tblPr>
              <a:tblGrid>
                <a:gridCol w="1318433">
                  <a:extLst>
                    <a:ext uri="{9D8B030D-6E8A-4147-A177-3AD203B41FA5}">
                      <a16:colId xmlns="" xmlns:a16="http://schemas.microsoft.com/office/drawing/2014/main" val="20001"/>
                    </a:ext>
                  </a:extLst>
                </a:gridCol>
                <a:gridCol w="2168035">
                  <a:extLst>
                    <a:ext uri="{9D8B030D-6E8A-4147-A177-3AD203B41FA5}">
                      <a16:colId xmlns="" xmlns:a16="http://schemas.microsoft.com/office/drawing/2014/main" val="3156509146"/>
                    </a:ext>
                  </a:extLst>
                </a:gridCol>
                <a:gridCol w="4761575">
                  <a:extLst>
                    <a:ext uri="{9D8B030D-6E8A-4147-A177-3AD203B41FA5}">
                      <a16:colId xmlns="" xmlns:a16="http://schemas.microsoft.com/office/drawing/2014/main" val="20002"/>
                    </a:ext>
                  </a:extLst>
                </a:gridCol>
              </a:tblGrid>
              <a:tr h="293541">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200" dirty="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200" dirty="0"/>
                        <a:t>Activity Type</a:t>
                      </a:r>
                    </a:p>
                  </a:txBody>
                  <a:tcPr marL="68580" marR="68580" marT="34290" marB="34290" anchor="ctr"/>
                </a:tc>
                <a:tc>
                  <a:txBody>
                    <a:bodyPr/>
                    <a:lstStyle/>
                    <a:p>
                      <a:r>
                        <a:rPr lang="en-US" sz="1200" dirty="0"/>
                        <a:t>Activity Name</a:t>
                      </a:r>
                    </a:p>
                  </a:txBody>
                  <a:tcPr marL="68580" marR="68580" marT="34290" marB="34290" anchor="ctr"/>
                </a:tc>
                <a:extLst>
                  <a:ext uri="{0D108BD9-81ED-4DB2-BD59-A6C34878D82A}">
                    <a16:rowId xmlns="" xmlns:a16="http://schemas.microsoft.com/office/drawing/2014/main" val="10000"/>
                  </a:ext>
                </a:extLst>
              </a:tr>
              <a:tr h="299980">
                <a:tc>
                  <a:txBody>
                    <a:bodyPr/>
                    <a:lstStyle/>
                    <a:p>
                      <a:pPr algn="ctr"/>
                      <a:r>
                        <a:rPr lang="en-US" sz="1100" dirty="0"/>
                        <a:t>3.1.1.1</a:t>
                      </a:r>
                    </a:p>
                  </a:txBody>
                  <a:tcPr marL="68580" marR="68580" marT="34290" marB="34290" anchor="ctr"/>
                </a:tc>
                <a:tc>
                  <a:txBody>
                    <a:bodyPr/>
                    <a:lstStyle/>
                    <a:p>
                      <a:r>
                        <a:rPr lang="en-US" sz="1100" dirty="0"/>
                        <a:t>Video</a:t>
                      </a:r>
                    </a:p>
                  </a:txBody>
                  <a:tcPr marL="68580" marR="68580" marT="34290" marB="34290" anchor="ctr"/>
                </a:tc>
                <a:tc>
                  <a:txBody>
                    <a:bodyPr/>
                    <a:lstStyle/>
                    <a:p>
                      <a:r>
                        <a:rPr lang="en-US" sz="1100" dirty="0"/>
                        <a:t>How San Diego’s Metropolitan Transit System uses Big Data</a:t>
                      </a:r>
                    </a:p>
                  </a:txBody>
                  <a:tcPr marL="68580" marR="68580" marT="34290" marB="34290" anchor="ctr"/>
                </a:tc>
                <a:extLst>
                  <a:ext uri="{0D108BD9-81ED-4DB2-BD59-A6C34878D82A}">
                    <a16:rowId xmlns="" xmlns:a16="http://schemas.microsoft.com/office/drawing/2014/main" val="10001"/>
                  </a:ext>
                </a:extLst>
              </a:tr>
              <a:tr h="299980">
                <a:tc>
                  <a:txBody>
                    <a:bodyPr/>
                    <a:lstStyle/>
                    <a:p>
                      <a:pPr algn="ctr"/>
                      <a:r>
                        <a:rPr lang="en-US" sz="1100" dirty="0"/>
                        <a:t>3.1.1.2</a:t>
                      </a:r>
                    </a:p>
                  </a:txBody>
                  <a:tcPr marL="68580" marR="68580" marT="34290" marB="34290" anchor="ctr"/>
                </a:tc>
                <a:tc>
                  <a:txBody>
                    <a:bodyPr/>
                    <a:lstStyle/>
                    <a:p>
                      <a:r>
                        <a:rPr lang="en-US" sz="1100" dirty="0"/>
                        <a:t>Activity</a:t>
                      </a:r>
                    </a:p>
                  </a:txBody>
                  <a:tcPr marL="68580" marR="68580" marT="34290" marB="34290" anchor="ctr"/>
                </a:tc>
                <a:tc>
                  <a:txBody>
                    <a:bodyPr/>
                    <a:lstStyle/>
                    <a:p>
                      <a:r>
                        <a:rPr lang="en-US" sz="1100" dirty="0"/>
                        <a:t>Does the Business have Big Data?</a:t>
                      </a:r>
                    </a:p>
                  </a:txBody>
                  <a:tcPr marL="68580" marR="68580" marT="34290" marB="34290" anchor="ctr"/>
                </a:tc>
                <a:extLst>
                  <a:ext uri="{0D108BD9-81ED-4DB2-BD59-A6C34878D82A}">
                    <a16:rowId xmlns="" xmlns:a16="http://schemas.microsoft.com/office/drawing/2014/main" val="10002"/>
                  </a:ext>
                </a:extLst>
              </a:tr>
              <a:tr h="299980">
                <a:tc>
                  <a:txBody>
                    <a:bodyPr/>
                    <a:lstStyle/>
                    <a:p>
                      <a:pPr algn="ctr"/>
                      <a:r>
                        <a:rPr lang="en-US" sz="1100" dirty="0"/>
                        <a:t>3.1.1.3</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Activity</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Volume/Velocity/Variety</a:t>
                      </a:r>
                    </a:p>
                  </a:txBody>
                  <a:tcPr marL="68580" marR="68580" marT="34290" marB="34290" anchor="ctr"/>
                </a:tc>
                <a:extLst>
                  <a:ext uri="{0D108BD9-81ED-4DB2-BD59-A6C34878D82A}">
                    <a16:rowId xmlns="" xmlns:a16="http://schemas.microsoft.com/office/drawing/2014/main" val="10003"/>
                  </a:ext>
                </a:extLst>
              </a:tr>
              <a:tr h="299980">
                <a:tc>
                  <a:txBody>
                    <a:bodyPr/>
                    <a:lstStyle/>
                    <a:p>
                      <a:pPr algn="ctr"/>
                      <a:r>
                        <a:rPr lang="en-US" sz="1100" dirty="0"/>
                        <a:t>3.1.1.5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Lab</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Explore a large dataset</a:t>
                      </a:r>
                    </a:p>
                  </a:txBody>
                  <a:tcPr marL="68580" marR="68580" marT="34290" marB="34290" anchor="ctr"/>
                </a:tc>
                <a:extLst>
                  <a:ext uri="{0D108BD9-81ED-4DB2-BD59-A6C34878D82A}">
                    <a16:rowId xmlns="" xmlns:a16="http://schemas.microsoft.com/office/drawing/2014/main" val="10004"/>
                  </a:ext>
                </a:extLst>
              </a:tr>
              <a:tr h="299980">
                <a:tc>
                  <a:txBody>
                    <a:bodyPr/>
                    <a:lstStyle/>
                    <a:p>
                      <a:pPr algn="ctr"/>
                      <a:r>
                        <a:rPr lang="en-US" sz="1100" dirty="0"/>
                        <a:t>3.1.1.6</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Activity</a:t>
                      </a:r>
                    </a:p>
                  </a:txBody>
                  <a:tcPr marL="68580" marR="68580" marT="34290" marB="34290" anchor="ctr"/>
                </a:tc>
                <a:tc>
                  <a:txBody>
                    <a:bodyPr/>
                    <a:lstStyle/>
                    <a:p>
                      <a:r>
                        <a:rPr lang="en-US" sz="1100" dirty="0"/>
                        <a:t>Topic Assessment</a:t>
                      </a:r>
                    </a:p>
                  </a:txBody>
                  <a:tcPr marL="68580" marR="68580" marT="34290" marB="34290" anchor="ctr"/>
                </a:tc>
                <a:extLst>
                  <a:ext uri="{0D108BD9-81ED-4DB2-BD59-A6C34878D82A}">
                    <a16:rowId xmlns="" xmlns:a16="http://schemas.microsoft.com/office/drawing/2014/main" val="10005"/>
                  </a:ext>
                </a:extLst>
              </a:tr>
              <a:tr h="299980">
                <a:tc>
                  <a:txBody>
                    <a:bodyPr/>
                    <a:lstStyle/>
                    <a:p>
                      <a:pPr algn="ctr"/>
                      <a:r>
                        <a:rPr lang="en-US" sz="1100" dirty="0"/>
                        <a:t>3.1.2.5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Activity</a:t>
                      </a:r>
                    </a:p>
                  </a:txBody>
                  <a:tcPr marL="68580" marR="68580" marT="34290" marB="34290" anchor="ctr"/>
                </a:tc>
                <a:tc>
                  <a:txBody>
                    <a:bodyPr/>
                    <a:lstStyle/>
                    <a:p>
                      <a:r>
                        <a:rPr lang="en-US" sz="1100" dirty="0"/>
                        <a:t>Topic Assessment</a:t>
                      </a:r>
                    </a:p>
                  </a:txBody>
                  <a:tcPr marL="68580" marR="68580" marT="34290" marB="34290" anchor="ctr"/>
                </a:tc>
                <a:extLst>
                  <a:ext uri="{0D108BD9-81ED-4DB2-BD59-A6C34878D82A}">
                    <a16:rowId xmlns="" xmlns:a16="http://schemas.microsoft.com/office/drawing/2014/main" val="10006"/>
                  </a:ext>
                </a:extLst>
              </a:tr>
              <a:tr h="299980">
                <a:tc>
                  <a:txBody>
                    <a:bodyPr/>
                    <a:lstStyle/>
                    <a:p>
                      <a:pPr algn="ctr"/>
                      <a:r>
                        <a:rPr lang="en-US" sz="1100" dirty="0"/>
                        <a:t>3.1.3.5</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Activity</a:t>
                      </a:r>
                    </a:p>
                  </a:txBody>
                  <a:tcPr marL="68580" marR="68580" marT="34290" marB="34290" anchor="ctr"/>
                </a:tc>
                <a:tc>
                  <a:txBody>
                    <a:bodyPr/>
                    <a:lstStyle/>
                    <a:p>
                      <a:r>
                        <a:rPr lang="en-US" sz="1100" dirty="0"/>
                        <a:t>Explore Analyzed Data</a:t>
                      </a:r>
                    </a:p>
                  </a:txBody>
                  <a:tcPr marL="68580" marR="68580" marT="34290" marB="34290" anchor="ctr"/>
                </a:tc>
                <a:extLst>
                  <a:ext uri="{0D108BD9-81ED-4DB2-BD59-A6C34878D82A}">
                    <a16:rowId xmlns="" xmlns:a16="http://schemas.microsoft.com/office/drawing/2014/main" val="10007"/>
                  </a:ext>
                </a:extLst>
              </a:tr>
              <a:tr h="299980">
                <a:tc>
                  <a:txBody>
                    <a:bodyPr/>
                    <a:lstStyle/>
                    <a:p>
                      <a:pPr algn="ctr"/>
                      <a:r>
                        <a:rPr lang="en-US" sz="1100" dirty="0"/>
                        <a:t>3.1.3.7</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Lab</a:t>
                      </a:r>
                    </a:p>
                  </a:txBody>
                  <a:tcPr marL="68580" marR="68580" marT="34290" marB="34290" anchor="ctr"/>
                </a:tc>
                <a:tc>
                  <a:txBody>
                    <a:bodyPr/>
                    <a:lstStyle/>
                    <a:p>
                      <a:r>
                        <a:rPr lang="en-US" sz="1100" dirty="0"/>
                        <a:t> Using Excel to Forecast</a:t>
                      </a:r>
                    </a:p>
                  </a:txBody>
                  <a:tcPr marL="68580" marR="68580" marT="34290" marB="34290" anchor="ctr"/>
                </a:tc>
                <a:extLst>
                  <a:ext uri="{0D108BD9-81ED-4DB2-BD59-A6C34878D82A}">
                    <a16:rowId xmlns="" xmlns:a16="http://schemas.microsoft.com/office/drawing/2014/main" val="10008"/>
                  </a:ext>
                </a:extLst>
              </a:tr>
              <a:tr h="400403">
                <a:tc>
                  <a:txBody>
                    <a:bodyPr/>
                    <a:lstStyle/>
                    <a:p>
                      <a:pPr algn="ctr"/>
                      <a:r>
                        <a:rPr lang="en-US" sz="1100" dirty="0"/>
                        <a:t>3.1.3.8</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Activity</a:t>
                      </a:r>
                    </a:p>
                  </a:txBody>
                  <a:tcPr marL="68580" marR="68580" marT="34290" marB="34290" anchor="ctr"/>
                </a:tc>
                <a:tc>
                  <a:txBody>
                    <a:bodyPr/>
                    <a:lstStyle/>
                    <a:p>
                      <a:r>
                        <a:rPr lang="en-US" sz="1100" dirty="0"/>
                        <a:t>Topic Assessment</a:t>
                      </a:r>
                    </a:p>
                  </a:txBody>
                  <a:tcPr marL="68580" marR="68580" marT="34290" marB="34290" anchor="ctr"/>
                </a:tc>
                <a:extLst>
                  <a:ext uri="{0D108BD9-81ED-4DB2-BD59-A6C34878D82A}">
                    <a16:rowId xmlns="" xmlns:a16="http://schemas.microsoft.com/office/drawing/2014/main" val="2582900979"/>
                  </a:ext>
                </a:extLst>
              </a:tr>
            </a:tbl>
          </a:graphicData>
        </a:graphic>
      </p:graphicFrame>
    </p:spTree>
    <p:extLst>
      <p:ext uri="{BB962C8B-B14F-4D97-AF65-F5344CB8AC3E}">
        <p14:creationId xmlns:p14="http://schemas.microsoft.com/office/powerpoint/2010/main" xmlns="" val="2145273728"/>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1" name="Rectangle 34"/>
          <p:cNvSpPr>
            <a:spLocks noGrp="1" noChangeArrowheads="1"/>
          </p:cNvSpPr>
          <p:nvPr>
            <p:ph idx="1"/>
          </p:nvPr>
        </p:nvSpPr>
        <p:spPr/>
        <p:txBody>
          <a:bodyPr/>
          <a:lstStyle/>
          <a:p>
            <a:pPr eaLnBrk="1" hangingPunct="1">
              <a:spcBef>
                <a:spcPct val="30000"/>
              </a:spcBef>
            </a:pPr>
            <a:r>
              <a:rPr lang="en-US" dirty="0"/>
              <a:t>Students should complete Chapter 3, “Assessment” after completing Chapter 3.</a:t>
            </a:r>
          </a:p>
          <a:p>
            <a:pPr eaLnBrk="1" hangingPunct="1">
              <a:spcBef>
                <a:spcPct val="30000"/>
              </a:spcBef>
            </a:pPr>
            <a:r>
              <a:rPr lang="en-US" dirty="0"/>
              <a:t>Quizzes, labs, topic assessments and other activities can be used to informally assess student progress.</a:t>
            </a:r>
          </a:p>
        </p:txBody>
      </p:sp>
      <p:sp>
        <p:nvSpPr>
          <p:cNvPr id="7170" name="Rectangle 33"/>
          <p:cNvSpPr>
            <a:spLocks noGrp="1" noChangeArrowheads="1"/>
          </p:cNvSpPr>
          <p:nvPr>
            <p:ph type="title"/>
          </p:nvPr>
        </p:nvSpPr>
        <p:spPr/>
        <p:txBody>
          <a:bodyPr/>
          <a:lstStyle/>
          <a:p>
            <a:pPr eaLnBrk="1" hangingPunct="1"/>
            <a:r>
              <a:rPr lang="en-US" dirty="0"/>
              <a:t>Chapter 3: Assessment</a:t>
            </a:r>
          </a:p>
        </p:txBody>
      </p:sp>
    </p:spTree>
    <p:extLst>
      <p:ext uri="{BB962C8B-B14F-4D97-AF65-F5344CB8AC3E}">
        <p14:creationId xmlns:p14="http://schemas.microsoft.com/office/powerpoint/2010/main" xmlns="" val="1296080354"/>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Rectangle 34"/>
          <p:cNvSpPr>
            <a:spLocks noGrp="1" noChangeArrowheads="1"/>
          </p:cNvSpPr>
          <p:nvPr>
            <p:ph idx="1"/>
          </p:nvPr>
        </p:nvSpPr>
        <p:spPr/>
        <p:txBody>
          <a:bodyPr/>
          <a:lstStyle/>
          <a:p>
            <a:pPr>
              <a:lnSpc>
                <a:spcPct val="85000"/>
              </a:lnSpc>
              <a:spcBef>
                <a:spcPct val="30000"/>
              </a:spcBef>
            </a:pPr>
            <a:r>
              <a:rPr lang="en-US" sz="1800" dirty="0"/>
              <a:t>Prior to teaching Chapter 3, the instructor should:</a:t>
            </a:r>
          </a:p>
          <a:p>
            <a:pPr lvl="1">
              <a:lnSpc>
                <a:spcPct val="85000"/>
              </a:lnSpc>
              <a:spcBef>
                <a:spcPct val="30000"/>
              </a:spcBef>
            </a:pPr>
            <a:r>
              <a:rPr lang="en-US" sz="1600" dirty="0"/>
              <a:t>Complete Chapter 3 Quiz</a:t>
            </a:r>
          </a:p>
          <a:p>
            <a:pPr lvl="1">
              <a:lnSpc>
                <a:spcPct val="85000"/>
              </a:lnSpc>
              <a:spcBef>
                <a:spcPct val="30000"/>
              </a:spcBef>
            </a:pPr>
            <a:r>
              <a:rPr lang="en-US" sz="1600" dirty="0"/>
              <a:t>Preview the labs, videos and activities.</a:t>
            </a:r>
          </a:p>
          <a:p>
            <a:pPr marL="142875" lvl="1" indent="0">
              <a:lnSpc>
                <a:spcPct val="85000"/>
              </a:lnSpc>
              <a:spcBef>
                <a:spcPct val="30000"/>
              </a:spcBef>
              <a:buNone/>
            </a:pPr>
            <a:endParaRPr lang="en-US" dirty="0"/>
          </a:p>
          <a:p>
            <a:pPr eaLnBrk="1" hangingPunct="1">
              <a:lnSpc>
                <a:spcPct val="85000"/>
              </a:lnSpc>
              <a:spcBef>
                <a:spcPct val="30000"/>
              </a:spcBef>
            </a:pPr>
            <a:endParaRPr lang="en-US" dirty="0"/>
          </a:p>
          <a:p>
            <a:pPr marL="0" indent="0" eaLnBrk="1" hangingPunct="1">
              <a:lnSpc>
                <a:spcPct val="85000"/>
              </a:lnSpc>
              <a:spcBef>
                <a:spcPct val="30000"/>
              </a:spcBef>
              <a:buNone/>
            </a:pPr>
            <a:endParaRPr lang="en-US" b="1" dirty="0">
              <a:solidFill>
                <a:srgbClr val="FF0000"/>
              </a:solidFill>
            </a:endParaRPr>
          </a:p>
          <a:p>
            <a:pPr eaLnBrk="1" hangingPunct="1">
              <a:lnSpc>
                <a:spcPct val="85000"/>
              </a:lnSpc>
              <a:spcBef>
                <a:spcPct val="30000"/>
              </a:spcBef>
            </a:pPr>
            <a:endParaRPr lang="en-US" dirty="0"/>
          </a:p>
        </p:txBody>
      </p:sp>
      <p:sp>
        <p:nvSpPr>
          <p:cNvPr id="2" name="Title 1"/>
          <p:cNvSpPr>
            <a:spLocks noGrp="1"/>
          </p:cNvSpPr>
          <p:nvPr>
            <p:ph type="title"/>
          </p:nvPr>
        </p:nvSpPr>
        <p:spPr/>
        <p:txBody>
          <a:bodyPr/>
          <a:lstStyle/>
          <a:p>
            <a:r>
              <a:rPr lang="en-US" dirty="0"/>
              <a:t>Chapter 1: Best Practices</a:t>
            </a:r>
          </a:p>
        </p:txBody>
      </p:sp>
    </p:spTree>
    <p:extLst>
      <p:ext uri="{BB962C8B-B14F-4D97-AF65-F5344CB8AC3E}">
        <p14:creationId xmlns:p14="http://schemas.microsoft.com/office/powerpoint/2010/main" xmlns="" val="2379341361"/>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3" name="Rectangle 34"/>
          <p:cNvSpPr>
            <a:spLocks noGrp="1" noChangeArrowheads="1"/>
          </p:cNvSpPr>
          <p:nvPr>
            <p:ph idx="1"/>
          </p:nvPr>
        </p:nvSpPr>
        <p:spPr/>
        <p:txBody>
          <a:bodyPr/>
          <a:lstStyle/>
          <a:p>
            <a:pPr>
              <a:lnSpc>
                <a:spcPct val="85000"/>
              </a:lnSpc>
              <a:spcBef>
                <a:spcPct val="30000"/>
              </a:spcBef>
              <a:defRPr/>
            </a:pPr>
            <a:r>
              <a:rPr lang="en-US" sz="1600" dirty="0"/>
              <a:t>For additional help with teaching strategies, including lesson plans, analogies for difficult concepts, and discussion topics, visit the </a:t>
            </a:r>
            <a:r>
              <a:rPr lang="en-US" sz="1600" dirty="0">
                <a:hlinkClick r:id="rId3"/>
              </a:rPr>
              <a:t>Community </a:t>
            </a:r>
            <a:r>
              <a:rPr lang="en-US" sz="1600" dirty="0" smtClean="0">
                <a:hlinkClick r:id="rId3"/>
              </a:rPr>
              <a:t>Forums</a:t>
            </a:r>
            <a:r>
              <a:rPr lang="en-US" sz="1600" dirty="0" smtClean="0"/>
              <a:t>.</a:t>
            </a:r>
            <a:endParaRPr lang="en-US" sz="1600" dirty="0"/>
          </a:p>
          <a:p>
            <a:pPr>
              <a:lnSpc>
                <a:spcPct val="85000"/>
              </a:lnSpc>
              <a:spcBef>
                <a:spcPct val="30000"/>
              </a:spcBef>
              <a:defRPr/>
            </a:pPr>
            <a:r>
              <a:rPr lang="en-US" sz="1600" dirty="0"/>
              <a:t>If you have lesson plans or resources that you would like to share, upload them to the Community Forums in order to help other instructors.</a:t>
            </a:r>
          </a:p>
          <a:p>
            <a:pPr>
              <a:lnSpc>
                <a:spcPct val="85000"/>
              </a:lnSpc>
              <a:spcBef>
                <a:spcPct val="30000"/>
              </a:spcBef>
              <a:defRPr/>
            </a:pPr>
            <a:r>
              <a:rPr lang="en-US" sz="1600" dirty="0"/>
              <a:t>Students can enroll in Introduction to Packet Tracer (self-paced).</a:t>
            </a:r>
          </a:p>
          <a:p>
            <a:pPr>
              <a:lnSpc>
                <a:spcPct val="85000"/>
              </a:lnSpc>
              <a:spcBef>
                <a:spcPct val="30000"/>
              </a:spcBef>
              <a:defRPr/>
            </a:pPr>
            <a:endParaRPr lang="en-US" sz="1600" dirty="0"/>
          </a:p>
        </p:txBody>
      </p:sp>
      <p:sp>
        <p:nvSpPr>
          <p:cNvPr id="13314" name="Rectangle 33"/>
          <p:cNvSpPr>
            <a:spLocks noGrp="1" noChangeArrowheads="1"/>
          </p:cNvSpPr>
          <p:nvPr>
            <p:ph type="title"/>
          </p:nvPr>
        </p:nvSpPr>
        <p:spPr/>
        <p:txBody>
          <a:bodyPr/>
          <a:lstStyle/>
          <a:p>
            <a:pPr eaLnBrk="1" hangingPunct="1"/>
            <a:r>
              <a:rPr lang="en-US" dirty="0"/>
              <a:t>Chapter 3: Additional Help</a:t>
            </a:r>
          </a:p>
        </p:txBody>
      </p:sp>
    </p:spTree>
    <p:extLst>
      <p:ext uri="{BB962C8B-B14F-4D97-AF65-F5344CB8AC3E}">
        <p14:creationId xmlns:p14="http://schemas.microsoft.com/office/powerpoint/2010/main" xmlns="" val="1849301981"/>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83168022"/>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s-ES" smtClean="0"/>
              <a:t>Capítulo 3: todo genera datos</a:t>
            </a:r>
            <a:endParaRPr lang="es-ES" dirty="0"/>
          </a:p>
        </p:txBody>
      </p:sp>
      <p:sp>
        <p:nvSpPr>
          <p:cNvPr id="7" name="Subtitle 6"/>
          <p:cNvSpPr>
            <a:spLocks noGrp="1"/>
          </p:cNvSpPr>
          <p:nvPr>
            <p:ph type="subTitle" idx="1"/>
          </p:nvPr>
        </p:nvSpPr>
        <p:spPr>
          <a:xfrm>
            <a:off x="469496" y="3809526"/>
            <a:ext cx="2996515" cy="902174"/>
          </a:xfrm>
        </p:spPr>
        <p:txBody>
          <a:bodyPr/>
          <a:lstStyle/>
          <a:p>
            <a:endParaRPr lang="es-ES" dirty="0"/>
          </a:p>
          <a:p>
            <a:r>
              <a:rPr lang="es-ES" smtClean="0"/>
              <a:t>Introducción a Internet de las cosas v. 2.0</a:t>
            </a:r>
          </a:p>
          <a:p>
            <a:endParaRPr lang="es-ES" dirty="0"/>
          </a:p>
        </p:txBody>
      </p:sp>
    </p:spTree>
    <p:extLst>
      <p:ext uri="{BB962C8B-B14F-4D97-AF65-F5344CB8AC3E}">
        <p14:creationId xmlns:p14="http://schemas.microsoft.com/office/powerpoint/2010/main" xmlns="" val="1782938014"/>
      </p:ext>
    </p:extLst>
  </p:cSld>
  <p:clrMapOvr>
    <a:masterClrMapping/>
  </p:clrMapOvr>
  <p:transition spd="slow">
    <p:wipe/>
  </p:transition>
</p:sld>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Default Theme" id="{A3178FD6-045E-43BB-9FF9-79BDC55288A1}" vid="{B3635A64-254C-4D4D-B1C2-6197525273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9876</TotalTime>
  <Words>2227</Words>
  <Application>Microsoft Office PowerPoint</Application>
  <PresentationFormat>全屏显示(16:9)</PresentationFormat>
  <Paragraphs>262</Paragraphs>
  <Slides>29</Slides>
  <Notes>29</Notes>
  <HiddenSlides>6</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Default Theme</vt:lpstr>
      <vt:lpstr>Capítulo 3: todo genera datos</vt:lpstr>
      <vt:lpstr>Instructor Materials – Chapter 3 Planning Guide</vt:lpstr>
      <vt:lpstr>Capítulo 3: todo genera datos</vt:lpstr>
      <vt:lpstr>Chapter 3: Activities</vt:lpstr>
      <vt:lpstr>Chapter 3: Assessment</vt:lpstr>
      <vt:lpstr>Chapter 1: Best Practices</vt:lpstr>
      <vt:lpstr>Chapter 3: Additional Help</vt:lpstr>
      <vt:lpstr>幻灯片 8</vt:lpstr>
      <vt:lpstr>Capítulo 3: todo genera datos</vt:lpstr>
      <vt:lpstr>Capítulo 3: Secciones y objetivos</vt:lpstr>
      <vt:lpstr>3.1 Datos masivos</vt:lpstr>
      <vt:lpstr>¿Qué son los datos masivos o Big Data? ¿Qué son los datos masivos o Big Data?</vt:lpstr>
      <vt:lpstr>¿Qué son los datos masivos o Big Data? ¿La empresa genera datos masivos?</vt:lpstr>
      <vt:lpstr>¿Qué son los datos masivos o Big Data? Grandes conjuntos de datos</vt:lpstr>
      <vt:lpstr>¿Qué son los datos masivos o Big Data? Práctica de laboratorio: búsqueda en base de datos</vt:lpstr>
      <vt:lpstr>¿Dónde se almacenan los ⁪datos masivos? ¿Cuáles son los desafíos de los datos masivos?</vt:lpstr>
      <vt:lpstr>¿Dónde se almacenan los ⁪datos masivos? ¿Dónde podemos almacenar los datos masivos?</vt:lpstr>
      <vt:lpstr>¿Dónde se almacenan los ⁪datos masivos? La nube y la computación en la nube</vt:lpstr>
      <vt:lpstr>¿Dónde se almacenan los ⁪datos masivos? Procesamiento distribuido</vt:lpstr>
      <vt:lpstr>Soporte de empresas con datos masivos ¿Por qué las empresas analizan datos?</vt:lpstr>
      <vt:lpstr>Soporte de empresas con datos masivos Fuentes de información</vt:lpstr>
      <vt:lpstr>Soporte para empresas con datos masivos Visualización de datos</vt:lpstr>
      <vt:lpstr>Soporte para empresas con datos masivos Tipos de gráficos</vt:lpstr>
      <vt:lpstr>Soporte de empresas con datos masivos Análisis de datos masivos para el uso eficaz en la empresa</vt:lpstr>
      <vt:lpstr>Soporte de empresas con datos masivos Práctica de laboratorio en Excel: pronósticos</vt:lpstr>
      <vt:lpstr>3.2 Resumen del capítulo</vt:lpstr>
      <vt:lpstr>Resumen del capítulo Resumen</vt:lpstr>
      <vt:lpstr>Resumen del capítulo Resumen (continuación)</vt:lpstr>
      <vt:lpstr>幻灯片 29</vt:lpstr>
    </vt:vector>
  </TitlesOfParts>
  <Company>Cisco Systems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l</cp:lastModifiedBy>
  <cp:revision>486</cp:revision>
  <dcterms:created xsi:type="dcterms:W3CDTF">2016-08-22T22:27:36Z</dcterms:created>
  <dcterms:modified xsi:type="dcterms:W3CDTF">2018-11-26T09:30:11Z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ies>
</file>